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84"/>
  </p:notesMasterIdLst>
  <p:handoutMasterIdLst>
    <p:handoutMasterId r:id="rId85"/>
  </p:handoutMasterIdLst>
  <p:sldIdLst>
    <p:sldId id="461" r:id="rId2"/>
    <p:sldId id="462" r:id="rId3"/>
    <p:sldId id="386" r:id="rId4"/>
    <p:sldId id="387" r:id="rId5"/>
    <p:sldId id="521" r:id="rId6"/>
    <p:sldId id="592" r:id="rId7"/>
    <p:sldId id="593" r:id="rId8"/>
    <p:sldId id="594" r:id="rId9"/>
    <p:sldId id="595" r:id="rId10"/>
    <p:sldId id="596" r:id="rId11"/>
    <p:sldId id="597" r:id="rId12"/>
    <p:sldId id="598" r:id="rId13"/>
    <p:sldId id="599" r:id="rId14"/>
    <p:sldId id="600" r:id="rId15"/>
    <p:sldId id="601" r:id="rId16"/>
    <p:sldId id="602" r:id="rId17"/>
    <p:sldId id="603" r:id="rId18"/>
    <p:sldId id="604" r:id="rId19"/>
    <p:sldId id="605" r:id="rId20"/>
    <p:sldId id="606" r:id="rId21"/>
    <p:sldId id="607" r:id="rId22"/>
    <p:sldId id="608" r:id="rId23"/>
    <p:sldId id="609" r:id="rId24"/>
    <p:sldId id="611" r:id="rId25"/>
    <p:sldId id="610" r:id="rId26"/>
    <p:sldId id="612" r:id="rId27"/>
    <p:sldId id="613" r:id="rId28"/>
    <p:sldId id="614" r:id="rId29"/>
    <p:sldId id="616" r:id="rId30"/>
    <p:sldId id="617" r:id="rId31"/>
    <p:sldId id="618" r:id="rId32"/>
    <p:sldId id="619" r:id="rId33"/>
    <p:sldId id="620" r:id="rId34"/>
    <p:sldId id="621" r:id="rId35"/>
    <p:sldId id="622" r:id="rId36"/>
    <p:sldId id="623" r:id="rId37"/>
    <p:sldId id="624" r:id="rId38"/>
    <p:sldId id="625" r:id="rId39"/>
    <p:sldId id="626" r:id="rId40"/>
    <p:sldId id="627" r:id="rId41"/>
    <p:sldId id="628" r:id="rId42"/>
    <p:sldId id="629" r:id="rId43"/>
    <p:sldId id="615" r:id="rId44"/>
    <p:sldId id="630" r:id="rId45"/>
    <p:sldId id="631" r:id="rId46"/>
    <p:sldId id="672" r:id="rId47"/>
    <p:sldId id="632" r:id="rId48"/>
    <p:sldId id="633" r:id="rId49"/>
    <p:sldId id="634" r:id="rId50"/>
    <p:sldId id="635" r:id="rId51"/>
    <p:sldId id="636" r:id="rId52"/>
    <p:sldId id="638" r:id="rId53"/>
    <p:sldId id="639" r:id="rId54"/>
    <p:sldId id="640" r:id="rId55"/>
    <p:sldId id="641" r:id="rId56"/>
    <p:sldId id="642" r:id="rId57"/>
    <p:sldId id="643" r:id="rId58"/>
    <p:sldId id="644" r:id="rId59"/>
    <p:sldId id="645" r:id="rId60"/>
    <p:sldId id="646" r:id="rId61"/>
    <p:sldId id="647" r:id="rId62"/>
    <p:sldId id="649" r:id="rId63"/>
    <p:sldId id="650" r:id="rId64"/>
    <p:sldId id="651" r:id="rId65"/>
    <p:sldId id="652" r:id="rId66"/>
    <p:sldId id="653" r:id="rId67"/>
    <p:sldId id="655" r:id="rId68"/>
    <p:sldId id="654" r:id="rId69"/>
    <p:sldId id="656" r:id="rId70"/>
    <p:sldId id="658" r:id="rId71"/>
    <p:sldId id="659" r:id="rId72"/>
    <p:sldId id="660" r:id="rId73"/>
    <p:sldId id="661" r:id="rId74"/>
    <p:sldId id="664" r:id="rId75"/>
    <p:sldId id="665" r:id="rId76"/>
    <p:sldId id="667" r:id="rId77"/>
    <p:sldId id="666" r:id="rId78"/>
    <p:sldId id="668" r:id="rId79"/>
    <p:sldId id="669" r:id="rId80"/>
    <p:sldId id="670" r:id="rId81"/>
    <p:sldId id="671" r:id="rId82"/>
    <p:sldId id="591" r:id="rId8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8000"/>
    <a:srgbClr val="DCECDD"/>
    <a:srgbClr val="9DCBA0"/>
    <a:srgbClr val="FFE6AD"/>
    <a:srgbClr val="AD5693"/>
    <a:srgbClr val="974387"/>
    <a:srgbClr val="EBF0E0"/>
    <a:srgbClr val="D4A8C6"/>
    <a:srgbClr val="763C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29" autoAdjust="0"/>
    <p:restoredTop sz="98898" autoAdjust="0"/>
  </p:normalViewPr>
  <p:slideViewPr>
    <p:cSldViewPr>
      <p:cViewPr varScale="1">
        <p:scale>
          <a:sx n="102" d="100"/>
          <a:sy n="102" d="100"/>
        </p:scale>
        <p:origin x="144" y="108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-4080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2021-03-25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6F0AE-7B65-4C9A-8729-A5D1A0ABE57B}" type="datetimeFigureOut">
              <a:rPr lang="ko-KR" altLang="en-US" smtClean="0"/>
              <a:pPr/>
              <a:t>2021-03-25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72E7F-A2FE-4F50-A94D-8786A43CAC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481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10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207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111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8107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220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0589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2823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2067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8838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0877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532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386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6609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4863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3763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4456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4666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8315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8869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1928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1607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646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2500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0557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8882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8374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364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7067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9888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081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4459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855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770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4634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1658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2684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9019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3988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9662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5442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8572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8772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9716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330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79031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3596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35939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868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1582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3291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1722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13118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2771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9834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3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3834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74556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64813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57482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12161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55890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33227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76965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38782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96723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36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4778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26262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07333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72410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45706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15537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44847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92222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01548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11306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171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8892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98102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94028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672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187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rgbClr val="FFE6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7">
            <a:extLst>
              <a:ext uri="{FF2B5EF4-FFF2-40B4-BE49-F238E27FC236}">
                <a16:creationId xmlns:a16="http://schemas.microsoft.com/office/drawing/2014/main" id="{86410889-0442-4231-B9CA-3F0F289FD4E1}"/>
              </a:ext>
            </a:extLst>
          </p:cNvPr>
          <p:cNvSpPr txBox="1"/>
          <p:nvPr userDrawn="1"/>
        </p:nvSpPr>
        <p:spPr>
          <a:xfrm>
            <a:off x="467544" y="5574217"/>
            <a:ext cx="7991475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dirty="0" err="1">
                <a:ea typeface="맑은 고딕" pitchFamily="50" charset="-127"/>
              </a:rPr>
              <a:t>한빛아카데미</a:t>
            </a:r>
            <a:r>
              <a:rPr kumimoji="0" lang="ko-KR" altLang="en-US" sz="1000" dirty="0">
                <a:ea typeface="맑은 고딕" pitchFamily="50" charset="-127"/>
              </a:rPr>
              <a:t>㈜에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D3C86BF-9989-42A1-A888-E7DC9087D8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554" y="437571"/>
            <a:ext cx="1057765" cy="846212"/>
          </a:xfrm>
          <a:prstGeom prst="rect">
            <a:avLst/>
          </a:prstGeom>
        </p:spPr>
      </p:pic>
      <p:pic>
        <p:nvPicPr>
          <p:cNvPr id="6" name="그림 5" descr="시계이(가) 표시된 사진&#10;&#10;자동 생성된 설명">
            <a:extLst>
              <a:ext uri="{FF2B5EF4-FFF2-40B4-BE49-F238E27FC236}">
                <a16:creationId xmlns:a16="http://schemas.microsoft.com/office/drawing/2014/main" id="{ACE57F89-61A9-44E2-A0E6-2A26241FA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71" y="128993"/>
            <a:ext cx="6725574" cy="544522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E8EA143B-EB7A-4191-A310-E154AE75AC27}"/>
              </a:ext>
            </a:extLst>
          </p:cNvPr>
          <p:cNvGrpSpPr/>
          <p:nvPr userDrawn="1"/>
        </p:nvGrpSpPr>
        <p:grpSpPr>
          <a:xfrm>
            <a:off x="5004048" y="3717032"/>
            <a:ext cx="2861255" cy="2304256"/>
            <a:chOff x="5076056" y="3933056"/>
            <a:chExt cx="3336427" cy="259233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4300611-ED0B-4277-AC81-39A32914EA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095" y="3933056"/>
              <a:ext cx="2976388" cy="2592338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19C4392-691D-4A6D-BB6E-D87D08B7C13D}"/>
                </a:ext>
              </a:extLst>
            </p:cNvPr>
            <p:cNvSpPr/>
            <p:nvPr userDrawn="1"/>
          </p:nvSpPr>
          <p:spPr>
            <a:xfrm>
              <a:off x="5076056" y="5733306"/>
              <a:ext cx="936104" cy="792088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7ACF1DE-6665-4227-98CC-178860928CE9}"/>
                </a:ext>
              </a:extLst>
            </p:cNvPr>
            <p:cNvSpPr/>
            <p:nvPr userDrawn="1"/>
          </p:nvSpPr>
          <p:spPr>
            <a:xfrm>
              <a:off x="7020272" y="4365104"/>
              <a:ext cx="576064" cy="504056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8393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bg>
      <p:bgPr>
        <a:solidFill>
          <a:srgbClr val="FFE6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시계이(가) 표시된 사진&#10;&#10;자동 생성된 설명">
            <a:extLst>
              <a:ext uri="{FF2B5EF4-FFF2-40B4-BE49-F238E27FC236}">
                <a16:creationId xmlns:a16="http://schemas.microsoft.com/office/drawing/2014/main" id="{ACE57F89-61A9-44E2-A0E6-2A26241FA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71" y="128993"/>
            <a:ext cx="6725574" cy="54452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3C86BF-9989-42A1-A888-E7DC9087D8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554" y="437571"/>
            <a:ext cx="1057765" cy="846212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E8EA143B-EB7A-4191-A310-E154AE75AC27}"/>
              </a:ext>
            </a:extLst>
          </p:cNvPr>
          <p:cNvGrpSpPr/>
          <p:nvPr userDrawn="1"/>
        </p:nvGrpSpPr>
        <p:grpSpPr>
          <a:xfrm>
            <a:off x="5148063" y="4247667"/>
            <a:ext cx="2337857" cy="2040235"/>
            <a:chOff x="5076056" y="4365104"/>
            <a:chExt cx="2520280" cy="216029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19C4392-691D-4A6D-BB6E-D87D08B7C13D}"/>
                </a:ext>
              </a:extLst>
            </p:cNvPr>
            <p:cNvSpPr/>
            <p:nvPr userDrawn="1"/>
          </p:nvSpPr>
          <p:spPr>
            <a:xfrm>
              <a:off x="5076056" y="5733306"/>
              <a:ext cx="936104" cy="792088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7ACF1DE-6665-4227-98CC-178860928CE9}"/>
                </a:ext>
              </a:extLst>
            </p:cNvPr>
            <p:cNvSpPr/>
            <p:nvPr userDrawn="1"/>
          </p:nvSpPr>
          <p:spPr>
            <a:xfrm>
              <a:off x="7020272" y="4365104"/>
              <a:ext cx="576064" cy="504056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제목 13">
            <a:extLst>
              <a:ext uri="{FF2B5EF4-FFF2-40B4-BE49-F238E27FC236}">
                <a16:creationId xmlns:a16="http://schemas.microsoft.com/office/drawing/2014/main" id="{2E24C320-CDE6-4630-83B2-85D0399CA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244" y="5733256"/>
            <a:ext cx="7437512" cy="1008112"/>
          </a:xfrm>
        </p:spPr>
        <p:txBody>
          <a:bodyPr>
            <a:noAutofit/>
          </a:bodyPr>
          <a:lstStyle>
            <a:lvl1pPr algn="l">
              <a:defRPr sz="3400" b="1">
                <a:solidFill>
                  <a:schemeClr val="tx1"/>
                </a:solidFill>
                <a:latin typeface="+mj-lt"/>
                <a:ea typeface="아리따M" pitchFamily="18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B28BF4A-C6E9-4915-A8D9-E054DC69ADE3}"/>
              </a:ext>
            </a:extLst>
          </p:cNvPr>
          <p:cNvGrpSpPr/>
          <p:nvPr userDrawn="1"/>
        </p:nvGrpSpPr>
        <p:grpSpPr>
          <a:xfrm>
            <a:off x="5004048" y="3717032"/>
            <a:ext cx="2861255" cy="2304256"/>
            <a:chOff x="5076056" y="3933056"/>
            <a:chExt cx="3336427" cy="2592338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7C7F911-86B5-45CD-AC7B-8532C573E8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095" y="3933056"/>
              <a:ext cx="2976388" cy="2592338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F6B4DCC-822B-450A-826C-7E7CBD15EBFF}"/>
                </a:ext>
              </a:extLst>
            </p:cNvPr>
            <p:cNvSpPr/>
            <p:nvPr userDrawn="1"/>
          </p:nvSpPr>
          <p:spPr>
            <a:xfrm>
              <a:off x="5076056" y="5733306"/>
              <a:ext cx="936104" cy="792088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EB39D77-9595-4D2C-ABEA-3D1EA8503E4A}"/>
                </a:ext>
              </a:extLst>
            </p:cNvPr>
            <p:cNvSpPr/>
            <p:nvPr userDrawn="1"/>
          </p:nvSpPr>
          <p:spPr>
            <a:xfrm>
              <a:off x="7020272" y="4365104"/>
              <a:ext cx="576064" cy="504056"/>
            </a:xfrm>
            <a:prstGeom prst="rect">
              <a:avLst/>
            </a:prstGeom>
            <a:solidFill>
              <a:srgbClr val="FFE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5349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E3CF5919-2159-49EA-BD93-9C45B1EAA96D}"/>
              </a:ext>
            </a:extLst>
          </p:cNvPr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19267DBF-3997-413A-AA3B-689DC6FEAD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0" indent="0">
              <a:lnSpc>
                <a:spcPct val="200000"/>
              </a:lnSpc>
              <a:buClrTx/>
              <a:buFontTx/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4" name="모서리가 둥근 직사각형 8">
            <a:extLst>
              <a:ext uri="{FF2B5EF4-FFF2-40B4-BE49-F238E27FC236}">
                <a16:creationId xmlns:a16="http://schemas.microsoft.com/office/drawing/2014/main" id="{D5A7425B-5701-466C-9ACB-C13BC673C0FC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9DCB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2408615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D4A8C7A-84CB-4AB9-8F99-0BC584ACD685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9DCB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5EC90D7B-5216-4834-B80A-E94167A6BA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342900" indent="-342900">
              <a:lnSpc>
                <a:spcPct val="200000"/>
              </a:lnSpc>
              <a:buClr>
                <a:srgbClr val="559E5B"/>
              </a:buClr>
              <a:buFont typeface="Arial" panose="020B0604020202020204" pitchFamily="34" charset="0"/>
              <a:buChar char="•"/>
              <a:defRPr sz="1600" b="1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en-US" altLang="ko-KR" dirty="0"/>
          </a:p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3980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B4BA2D2-52F7-42A1-8EBA-192AEC431238}"/>
              </a:ext>
            </a:extLst>
          </p:cNvPr>
          <p:cNvGrpSpPr/>
          <p:nvPr userDrawn="1"/>
        </p:nvGrpSpPr>
        <p:grpSpPr>
          <a:xfrm>
            <a:off x="0" y="907564"/>
            <a:ext cx="9144000" cy="487"/>
            <a:chOff x="0" y="907564"/>
            <a:chExt cx="9144000" cy="487"/>
          </a:xfrm>
        </p:grpSpPr>
        <p:cxnSp>
          <p:nvCxnSpPr>
            <p:cNvPr id="9" name="직선 연결선 8"/>
            <p:cNvCxnSpPr/>
            <p:nvPr userDrawn="1"/>
          </p:nvCxnSpPr>
          <p:spPr>
            <a:xfrm>
              <a:off x="2124744" y="908051"/>
              <a:ext cx="2339752" cy="0"/>
            </a:xfrm>
            <a:prstGeom prst="line">
              <a:avLst/>
            </a:prstGeom>
            <a:ln w="76200">
              <a:solidFill>
                <a:srgbClr val="9DCBA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 userDrawn="1"/>
          </p:nvCxnSpPr>
          <p:spPr>
            <a:xfrm>
              <a:off x="4464496" y="908051"/>
              <a:ext cx="2339752" cy="0"/>
            </a:xfrm>
            <a:prstGeom prst="line">
              <a:avLst/>
            </a:prstGeom>
            <a:ln w="76200">
              <a:solidFill>
                <a:srgbClr val="C0DEC2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 userDrawn="1"/>
          </p:nvCxnSpPr>
          <p:spPr>
            <a:xfrm>
              <a:off x="6804248" y="907564"/>
              <a:ext cx="2339752" cy="0"/>
            </a:xfrm>
            <a:prstGeom prst="line">
              <a:avLst/>
            </a:prstGeom>
            <a:ln w="76200">
              <a:solidFill>
                <a:srgbClr val="DCECD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 userDrawn="1"/>
          </p:nvCxnSpPr>
          <p:spPr>
            <a:xfrm>
              <a:off x="0" y="908051"/>
              <a:ext cx="2339752" cy="0"/>
            </a:xfrm>
            <a:prstGeom prst="line">
              <a:avLst/>
            </a:prstGeom>
            <a:ln w="76200">
              <a:solidFill>
                <a:srgbClr val="559E5B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0206" y="1124744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59E5B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9DCBA0"/>
              </a:buClr>
              <a:buFont typeface="Wingdings" pitchFamily="2" charset="2"/>
              <a:buChar char="§"/>
              <a:defRPr sz="1400"/>
            </a:lvl2pPr>
            <a:lvl3pPr marL="628650" indent="-180975">
              <a:spcAft>
                <a:spcPts val="300"/>
              </a:spcAft>
              <a:buClr>
                <a:srgbClr val="9DCBA0"/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Clr>
                <a:srgbClr val="9DCBA0"/>
              </a:buClr>
              <a:buSzPct val="96000"/>
              <a:defRPr sz="1050"/>
            </a:lvl4pPr>
            <a:lvl5pPr marL="990600" indent="-180975">
              <a:buClr>
                <a:srgbClr val="9DCBA0"/>
              </a:buClr>
              <a:defRPr sz="9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1653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B394BB8-8022-47B5-AFFE-602E470A1A99}"/>
              </a:ext>
            </a:extLst>
          </p:cNvPr>
          <p:cNvGrpSpPr/>
          <p:nvPr userDrawn="1"/>
        </p:nvGrpSpPr>
        <p:grpSpPr>
          <a:xfrm>
            <a:off x="0" y="907564"/>
            <a:ext cx="9144000" cy="487"/>
            <a:chOff x="0" y="907564"/>
            <a:chExt cx="9144000" cy="487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83A8AB61-3B6D-4448-BD4D-E1F5F872AABD}"/>
                </a:ext>
              </a:extLst>
            </p:cNvPr>
            <p:cNvCxnSpPr/>
            <p:nvPr userDrawn="1"/>
          </p:nvCxnSpPr>
          <p:spPr>
            <a:xfrm>
              <a:off x="2124744" y="908051"/>
              <a:ext cx="2339752" cy="0"/>
            </a:xfrm>
            <a:prstGeom prst="line">
              <a:avLst/>
            </a:prstGeom>
            <a:ln w="76200">
              <a:solidFill>
                <a:srgbClr val="9DCBA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2A252BC3-DC9E-40A8-82EF-4EA824E345B8}"/>
                </a:ext>
              </a:extLst>
            </p:cNvPr>
            <p:cNvCxnSpPr/>
            <p:nvPr userDrawn="1"/>
          </p:nvCxnSpPr>
          <p:spPr>
            <a:xfrm>
              <a:off x="4464496" y="908051"/>
              <a:ext cx="2339752" cy="0"/>
            </a:xfrm>
            <a:prstGeom prst="line">
              <a:avLst/>
            </a:prstGeom>
            <a:ln w="76200">
              <a:solidFill>
                <a:srgbClr val="C0DEC2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6B825EF-1A70-4CF4-A6CA-A2ADE76A72B5}"/>
                </a:ext>
              </a:extLst>
            </p:cNvPr>
            <p:cNvCxnSpPr/>
            <p:nvPr userDrawn="1"/>
          </p:nvCxnSpPr>
          <p:spPr>
            <a:xfrm>
              <a:off x="6804248" y="907564"/>
              <a:ext cx="2339752" cy="0"/>
            </a:xfrm>
            <a:prstGeom prst="line">
              <a:avLst/>
            </a:prstGeom>
            <a:ln w="76200">
              <a:solidFill>
                <a:srgbClr val="DCECD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702A5D1-A1A7-41E6-9C71-CC3110FF0014}"/>
                </a:ext>
              </a:extLst>
            </p:cNvPr>
            <p:cNvCxnSpPr/>
            <p:nvPr userDrawn="1"/>
          </p:nvCxnSpPr>
          <p:spPr>
            <a:xfrm>
              <a:off x="0" y="908051"/>
              <a:ext cx="2339752" cy="0"/>
            </a:xfrm>
            <a:prstGeom prst="line">
              <a:avLst/>
            </a:prstGeom>
            <a:ln w="76200">
              <a:solidFill>
                <a:srgbClr val="559E5B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71DF547D-533D-4B8A-87AD-7F8DC9D52D13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30206" y="1124744"/>
            <a:ext cx="404179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59E5B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9DCBA0"/>
              </a:buClr>
              <a:buFont typeface="Wingdings" pitchFamily="2" charset="2"/>
              <a:buChar char="§"/>
              <a:defRPr sz="1400"/>
            </a:lvl2pPr>
            <a:lvl3pPr marL="628650" indent="-180975">
              <a:spcAft>
                <a:spcPts val="300"/>
              </a:spcAft>
              <a:buClr>
                <a:srgbClr val="9DCBA0"/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Clr>
                <a:srgbClr val="9DCBA0"/>
              </a:buClr>
              <a:buSzPct val="96000"/>
              <a:defRPr sz="1100"/>
            </a:lvl4pPr>
            <a:lvl5pPr marL="990600" indent="-180975">
              <a:buClr>
                <a:srgbClr val="9DCBA0"/>
              </a:buCl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6BAE2278-5FB7-4F36-BDC0-886A849984B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44008" y="1124744"/>
            <a:ext cx="404179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59E5B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9DCBA0"/>
              </a:buClr>
              <a:buFont typeface="Wingdings" pitchFamily="2" charset="2"/>
              <a:buChar char="§"/>
              <a:defRPr sz="1400"/>
            </a:lvl2pPr>
            <a:lvl3pPr marL="628650" indent="-180975">
              <a:spcAft>
                <a:spcPts val="300"/>
              </a:spcAft>
              <a:buClr>
                <a:srgbClr val="9DCBA0"/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Clr>
                <a:srgbClr val="9DCBA0"/>
              </a:buClr>
              <a:buSzPct val="96000"/>
              <a:defRPr sz="1100"/>
            </a:lvl4pPr>
            <a:lvl5pPr marL="990600" indent="-180975">
              <a:buClr>
                <a:srgbClr val="9DCBA0"/>
              </a:buCl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C0A1B12-73D9-4125-9F37-486C7D858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0A3984-9083-4FBC-B8EE-CDD4F4863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E99858-BAA5-4F23-A77E-A4AD7CC423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EEE5B6-7F07-46DF-A7A9-0C79F27662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EE8739-597E-41C7-8A2F-4E5EE0B4EF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1360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7" r:id="rId2"/>
    <p:sldLayoutId id="2147483701" r:id="rId3"/>
    <p:sldLayoutId id="2147483702" r:id="rId4"/>
    <p:sldLayoutId id="2147483703" r:id="rId5"/>
    <p:sldLayoutId id="2147483685" r:id="rId6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kr/database/technologies/xe-downloads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oracle.com/tools/downloads/sqldev-downloads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5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1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8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0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6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1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8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7" Type="http://schemas.openxmlformats.org/officeDocument/2006/relationships/image" Target="../media/image103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2.JPG"/><Relationship Id="rId5" Type="http://schemas.openxmlformats.org/officeDocument/2006/relationships/image" Target="../media/image101.JPG"/><Relationship Id="rId4" Type="http://schemas.openxmlformats.org/officeDocument/2006/relationships/image" Target="../media/image100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6.JPG"/><Relationship Id="rId4" Type="http://schemas.openxmlformats.org/officeDocument/2006/relationships/image" Target="../media/image105.JP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8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3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6.JP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426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7DF72-A2BB-4D88-B07B-F5EFB203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1.3 </a:t>
            </a:r>
            <a:r>
              <a:rPr lang="ko-KR" altLang="en-US" dirty="0"/>
              <a:t>사용자별 요구 정보</a:t>
            </a:r>
          </a:p>
        </p:txBody>
      </p:sp>
      <p:pic>
        <p:nvPicPr>
          <p:cNvPr id="6" name="내용 개체 틀 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4B67F13E-6F10-491A-B46E-63F8410C3D18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781" y="1125538"/>
            <a:ext cx="5361851" cy="5399087"/>
          </a:xfr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202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7DF72-A2BB-4D88-B07B-F5EFB203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오라클 설치와</a:t>
            </a:r>
            <a:r>
              <a:rPr lang="en-US" altLang="ko-KR" dirty="0"/>
              <a:t> </a:t>
            </a:r>
            <a:r>
              <a:rPr lang="ko-KR" altLang="en-US" dirty="0"/>
              <a:t>기본 사용법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AC2E2E-9050-42DC-AEBA-16D082DE90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0206" y="1124744"/>
            <a:ext cx="8506290" cy="5400600"/>
          </a:xfrm>
        </p:spPr>
        <p:txBody>
          <a:bodyPr>
            <a:noAutofit/>
          </a:bodyPr>
          <a:lstStyle/>
          <a:p>
            <a:r>
              <a:rPr lang="ko-KR" altLang="en-US" dirty="0">
                <a:latin typeface="+mj-ea"/>
              </a:rPr>
              <a:t>오라클 </a:t>
            </a:r>
            <a:r>
              <a:rPr lang="en-US" altLang="ko-KR" dirty="0">
                <a:solidFill>
                  <a:srgbClr val="FF0000"/>
                </a:solidFill>
                <a:latin typeface="+mj-ea"/>
              </a:rPr>
              <a:t>18c </a:t>
            </a:r>
            <a:r>
              <a:rPr lang="en-US" altLang="ko-KR" dirty="0" smtClean="0">
                <a:solidFill>
                  <a:srgbClr val="FF0000"/>
                </a:solidFill>
                <a:latin typeface="+mj-ea"/>
              </a:rPr>
              <a:t>XE(Express </a:t>
            </a:r>
            <a:r>
              <a:rPr lang="en-US" altLang="ko-KR" dirty="0">
                <a:solidFill>
                  <a:srgbClr val="FF0000"/>
                </a:solidFill>
                <a:latin typeface="+mj-ea"/>
              </a:rPr>
              <a:t>Edition) </a:t>
            </a:r>
            <a:r>
              <a:rPr lang="ko-KR" altLang="en-US" dirty="0">
                <a:latin typeface="+mj-ea"/>
              </a:rPr>
              <a:t>설치</a:t>
            </a:r>
            <a:r>
              <a:rPr lang="en-US" altLang="ko-KR" dirty="0">
                <a:latin typeface="+mj-ea"/>
              </a:rPr>
              <a:t>(</a:t>
            </a:r>
            <a:r>
              <a:rPr lang="ko-KR" altLang="en-US" dirty="0">
                <a:latin typeface="+mj-ea"/>
              </a:rPr>
              <a:t>부록 </a:t>
            </a:r>
            <a:r>
              <a:rPr lang="en-US" altLang="ko-KR" dirty="0">
                <a:latin typeface="+mj-ea"/>
              </a:rPr>
              <a:t>A </a:t>
            </a:r>
            <a:r>
              <a:rPr lang="ko-KR" altLang="en-US" dirty="0">
                <a:latin typeface="+mj-ea"/>
              </a:rPr>
              <a:t>참조</a:t>
            </a:r>
            <a:r>
              <a:rPr lang="en-US" altLang="ko-KR" dirty="0">
                <a:latin typeface="+mj-ea"/>
              </a:rPr>
              <a:t>)</a:t>
            </a:r>
          </a:p>
          <a:p>
            <a:pPr marL="390525" lvl="1" indent="-285750"/>
            <a:r>
              <a:rPr lang="ko-KR" altLang="en-US" dirty="0">
                <a:latin typeface="+mj-ea"/>
              </a:rPr>
              <a:t>오라클 </a:t>
            </a:r>
            <a:r>
              <a:rPr lang="en-US" altLang="ko-KR" dirty="0">
                <a:latin typeface="+mj-ea"/>
              </a:rPr>
              <a:t>DBMS</a:t>
            </a:r>
            <a:r>
              <a:rPr lang="ko-KR" altLang="en-US" dirty="0">
                <a:latin typeface="+mj-ea"/>
              </a:rPr>
              <a:t>를 </a:t>
            </a:r>
            <a:r>
              <a:rPr lang="ko-KR" altLang="en-US" dirty="0" err="1">
                <a:latin typeface="+mj-ea"/>
              </a:rPr>
              <a:t>내려받아</a:t>
            </a:r>
            <a:r>
              <a:rPr lang="ko-KR" altLang="en-US" dirty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설치함 </a:t>
            </a:r>
            <a:r>
              <a:rPr lang="en-US" altLang="ko-KR" dirty="0" smtClean="0">
                <a:latin typeface="+mj-ea"/>
              </a:rPr>
              <a:t>=&gt; </a:t>
            </a:r>
            <a:r>
              <a:rPr lang="ko-KR" altLang="en-US" dirty="0" smtClean="0">
                <a:latin typeface="+mj-ea"/>
              </a:rPr>
              <a:t> </a:t>
            </a:r>
            <a:r>
              <a:rPr lang="en-US" altLang="ko-KR" sz="1000" dirty="0" smtClean="0">
                <a:latin typeface="+mj-ea"/>
                <a:hlinkClick r:id="rId3"/>
              </a:rPr>
              <a:t>https</a:t>
            </a:r>
            <a:r>
              <a:rPr lang="en-US" altLang="ko-KR" sz="1000" dirty="0">
                <a:latin typeface="+mj-ea"/>
                <a:hlinkClick r:id="rId3"/>
              </a:rPr>
              <a:t>://</a:t>
            </a:r>
            <a:r>
              <a:rPr lang="en-US" altLang="ko-KR" sz="1000" dirty="0" smtClean="0">
                <a:latin typeface="+mj-ea"/>
                <a:hlinkClick r:id="rId3"/>
              </a:rPr>
              <a:t>www.oracle.com/kr/database/technologies/xe-downloads.html</a:t>
            </a:r>
            <a:r>
              <a:rPr lang="en-US" altLang="ko-KR" dirty="0">
                <a:latin typeface="+mj-ea"/>
              </a:rPr>
              <a:t/>
            </a:r>
            <a:br>
              <a:rPr lang="en-US" altLang="ko-KR" dirty="0">
                <a:latin typeface="+mj-ea"/>
              </a:rPr>
            </a:br>
            <a:r>
              <a:rPr lang="en-US" altLang="ko-KR" dirty="0" smtClean="0">
                <a:latin typeface="+mj-ea"/>
              </a:rPr>
              <a:t>(</a:t>
            </a:r>
            <a:r>
              <a:rPr lang="en-US" altLang="ko-KR" dirty="0">
                <a:latin typeface="+mj-ea"/>
              </a:rPr>
              <a:t>C:\app\(</a:t>
            </a:r>
            <a:r>
              <a:rPr lang="ko-KR" altLang="en-US" dirty="0">
                <a:latin typeface="+mj-ea"/>
              </a:rPr>
              <a:t>사용자</a:t>
            </a:r>
            <a:r>
              <a:rPr lang="en-US" altLang="ko-KR" dirty="0">
                <a:latin typeface="+mj-ea"/>
              </a:rPr>
              <a:t>)\product\18.0.0\</a:t>
            </a:r>
            <a:r>
              <a:rPr lang="en-US" altLang="ko-KR" dirty="0" err="1">
                <a:latin typeface="+mj-ea"/>
              </a:rPr>
              <a:t>dbhomeXE</a:t>
            </a:r>
            <a:r>
              <a:rPr lang="en-US" altLang="ko-KR" dirty="0">
                <a:latin typeface="+mj-ea"/>
              </a:rPr>
              <a:t> </a:t>
            </a:r>
            <a:r>
              <a:rPr lang="ko-KR" altLang="en-US" dirty="0">
                <a:latin typeface="+mj-ea"/>
              </a:rPr>
              <a:t>폴더</a:t>
            </a:r>
            <a:r>
              <a:rPr lang="en-US" altLang="ko-KR" dirty="0">
                <a:latin typeface="+mj-ea"/>
              </a:rPr>
              <a:t>)</a:t>
            </a:r>
          </a:p>
          <a:p>
            <a:pPr marL="390525" lvl="1" indent="-285750"/>
            <a:r>
              <a:rPr lang="ko-KR" altLang="en-US" dirty="0">
                <a:latin typeface="+mj-ea"/>
              </a:rPr>
              <a:t>시스템 관리자 계정 </a:t>
            </a:r>
            <a:r>
              <a:rPr lang="en-US" altLang="ko-KR" dirty="0">
                <a:latin typeface="+mj-ea"/>
              </a:rPr>
              <a:t>: system, </a:t>
            </a:r>
            <a:r>
              <a:rPr lang="ko-KR" altLang="en-US" dirty="0">
                <a:latin typeface="+mj-ea"/>
              </a:rPr>
              <a:t>비밀번호 </a:t>
            </a:r>
            <a:r>
              <a:rPr lang="en-US" altLang="ko-KR" dirty="0">
                <a:latin typeface="+mj-ea"/>
              </a:rPr>
              <a:t>: Manager1  (</a:t>
            </a:r>
            <a:r>
              <a:rPr lang="ko-KR" altLang="en-US" dirty="0">
                <a:latin typeface="+mj-ea"/>
              </a:rPr>
              <a:t>비밀번호에</a:t>
            </a:r>
            <a:r>
              <a:rPr lang="en-US" altLang="ko-KR" dirty="0">
                <a:latin typeface="+mj-ea"/>
              </a:rPr>
              <a:t> </a:t>
            </a:r>
            <a:r>
              <a:rPr lang="ko-KR" altLang="en-US" dirty="0">
                <a:latin typeface="+mj-ea"/>
              </a:rPr>
              <a:t>대문자와 숫자가 필요</a:t>
            </a:r>
            <a:r>
              <a:rPr lang="en-US" altLang="ko-KR" dirty="0">
                <a:latin typeface="+mj-ea"/>
              </a:rPr>
              <a:t>)</a:t>
            </a:r>
          </a:p>
          <a:p>
            <a:pPr marL="390525" lvl="1" indent="-285750"/>
            <a:r>
              <a:rPr lang="en-US" altLang="ko-KR" dirty="0">
                <a:latin typeface="+mj-ea"/>
              </a:rPr>
              <a:t>[</a:t>
            </a:r>
            <a:r>
              <a:rPr lang="ko-KR" altLang="en-US" dirty="0">
                <a:latin typeface="+mj-ea"/>
              </a:rPr>
              <a:t>시작</a:t>
            </a:r>
            <a:r>
              <a:rPr lang="en-US" altLang="ko-KR" dirty="0">
                <a:latin typeface="+mj-ea"/>
              </a:rPr>
              <a:t>]-[Oracle-OraDB18_home1]-[</a:t>
            </a:r>
            <a:r>
              <a:rPr lang="ko-KR" altLang="en-US" dirty="0">
                <a:latin typeface="+mj-ea"/>
              </a:rPr>
              <a:t>응용 프로그램 개발</a:t>
            </a:r>
            <a:r>
              <a:rPr lang="en-US" altLang="ko-KR" dirty="0">
                <a:latin typeface="+mj-ea"/>
              </a:rPr>
              <a:t>] </a:t>
            </a:r>
            <a:r>
              <a:rPr lang="ko-KR" altLang="en-US" dirty="0">
                <a:latin typeface="+mj-ea"/>
              </a:rPr>
              <a:t>메뉴에</a:t>
            </a:r>
            <a:r>
              <a:rPr lang="en-US" altLang="ko-KR" dirty="0">
                <a:latin typeface="+mj-ea"/>
              </a:rPr>
              <a:t> </a:t>
            </a:r>
            <a:r>
              <a:rPr lang="ko-KR" altLang="en-US" dirty="0">
                <a:latin typeface="+mj-ea"/>
              </a:rPr>
              <a:t>포함된 </a:t>
            </a:r>
            <a:r>
              <a:rPr lang="en-US" altLang="ko-KR" dirty="0">
                <a:latin typeface="+mj-ea"/>
              </a:rPr>
              <a:t>SQL Plus </a:t>
            </a:r>
            <a:r>
              <a:rPr lang="ko-KR" altLang="en-US" dirty="0">
                <a:latin typeface="+mj-ea"/>
              </a:rPr>
              <a:t>프로그램 사용 가능</a:t>
            </a:r>
            <a:endParaRPr lang="en-US" altLang="ko-KR" dirty="0">
              <a:latin typeface="+mj-ea"/>
            </a:endParaRPr>
          </a:p>
          <a:p>
            <a:pPr marL="390525" lvl="1" indent="-285750"/>
            <a:endParaRPr lang="en-US" altLang="ko-KR" dirty="0">
              <a:latin typeface="+mj-ea"/>
            </a:endParaRPr>
          </a:p>
          <a:p>
            <a:pPr marL="390525" lvl="1" indent="-285750"/>
            <a:endParaRPr lang="en-US" altLang="ko-KR" dirty="0">
              <a:latin typeface="+mj-ea"/>
            </a:endParaRPr>
          </a:p>
          <a:p>
            <a:pPr marL="390525" lvl="1" indent="-285750"/>
            <a:endParaRPr lang="en-US" altLang="ko-KR" dirty="0">
              <a:latin typeface="+mj-ea"/>
            </a:endParaRPr>
          </a:p>
          <a:p>
            <a:pPr marL="390525" lvl="1" indent="-285750"/>
            <a:endParaRPr lang="en-US" altLang="ko-KR" dirty="0">
              <a:latin typeface="+mj-ea"/>
            </a:endParaRPr>
          </a:p>
          <a:p>
            <a:pPr marL="390525" lvl="1" indent="-285750"/>
            <a:endParaRPr lang="en-US" altLang="ko-KR" dirty="0">
              <a:latin typeface="+mj-ea"/>
            </a:endParaRPr>
          </a:p>
          <a:p>
            <a:pPr marL="390525" lvl="1" indent="-285750"/>
            <a:endParaRPr lang="en-US" altLang="ko-KR" dirty="0">
              <a:latin typeface="+mj-ea"/>
            </a:endParaRPr>
          </a:p>
          <a:p>
            <a:pPr marL="390525" lvl="1" indent="-285750"/>
            <a:endParaRPr lang="en-US" altLang="ko-KR" dirty="0">
              <a:latin typeface="+mj-ea"/>
            </a:endParaRPr>
          </a:p>
          <a:p>
            <a:pPr marL="390525" lvl="1" indent="-285750"/>
            <a:endParaRPr lang="en-US" altLang="ko-KR" dirty="0">
              <a:latin typeface="+mj-ea"/>
            </a:endParaRPr>
          </a:p>
          <a:p>
            <a:pPr marL="390525" lvl="1" indent="-285750"/>
            <a:endParaRPr lang="en-US" altLang="ko-KR" dirty="0">
              <a:latin typeface="+mj-ea"/>
            </a:endParaRPr>
          </a:p>
          <a:p>
            <a:pPr marL="390525" lvl="1" indent="-285750"/>
            <a:r>
              <a:rPr lang="en-US" altLang="ko-KR" sz="1100" b="1" dirty="0">
                <a:solidFill>
                  <a:srgbClr val="0000CC"/>
                </a:solidFill>
                <a:latin typeface="+mj-ea"/>
              </a:rPr>
              <a:t>&lt;</a:t>
            </a:r>
            <a:r>
              <a:rPr lang="ko-KR" altLang="en-US" sz="1100" b="1" dirty="0">
                <a:solidFill>
                  <a:srgbClr val="0000CC"/>
                </a:solidFill>
                <a:latin typeface="+mj-ea"/>
              </a:rPr>
              <a:t>여기서 잠깐</a:t>
            </a:r>
            <a:r>
              <a:rPr lang="en-US" altLang="ko-KR" sz="1100" b="1" dirty="0">
                <a:solidFill>
                  <a:srgbClr val="0000CC"/>
                </a:solidFill>
                <a:latin typeface="+mj-ea"/>
              </a:rPr>
              <a:t>&gt; </a:t>
            </a:r>
            <a:r>
              <a:rPr lang="ko-KR" altLang="en-US" sz="1100" dirty="0">
                <a:latin typeface="+mj-ea"/>
              </a:rPr>
              <a:t>오라클 </a:t>
            </a:r>
            <a:r>
              <a:rPr lang="en-US" altLang="ko-KR" sz="1100" dirty="0">
                <a:latin typeface="+mj-ea"/>
              </a:rPr>
              <a:t>18c </a:t>
            </a:r>
            <a:r>
              <a:rPr lang="ko-KR" altLang="en-US" sz="1100" dirty="0">
                <a:latin typeface="+mj-ea"/>
              </a:rPr>
              <a:t>설치 소요시간 </a:t>
            </a:r>
            <a:r>
              <a:rPr lang="en-US" altLang="ko-KR" sz="1100" dirty="0" smtClean="0">
                <a:latin typeface="+mj-ea"/>
              </a:rPr>
              <a:t/>
            </a:r>
            <a:br>
              <a:rPr lang="en-US" altLang="ko-KR" sz="1100" dirty="0" smtClean="0">
                <a:latin typeface="+mj-ea"/>
              </a:rPr>
            </a:br>
            <a:r>
              <a:rPr lang="ko-KR" altLang="en-US" sz="1050" dirty="0" smtClean="0">
                <a:latin typeface="+mj-ea"/>
              </a:rPr>
              <a:t>오라클 </a:t>
            </a:r>
            <a:r>
              <a:rPr lang="en-US" altLang="ko-KR" sz="1050" dirty="0">
                <a:latin typeface="+mj-ea"/>
              </a:rPr>
              <a:t>18c </a:t>
            </a:r>
            <a:r>
              <a:rPr lang="ko-KR" altLang="en-US" sz="1050" dirty="0">
                <a:latin typeface="+mj-ea"/>
              </a:rPr>
              <a:t>버전은 설치 파일이 용량이 </a:t>
            </a:r>
            <a:r>
              <a:rPr lang="en-US" altLang="ko-KR" sz="1050" dirty="0">
                <a:latin typeface="+mj-ea"/>
              </a:rPr>
              <a:t>2G</a:t>
            </a:r>
            <a:r>
              <a:rPr lang="ko-KR" altLang="en-US" sz="1050" dirty="0">
                <a:latin typeface="+mj-ea"/>
              </a:rPr>
              <a:t>가 넘기 때문에 다운로드부터 설치까지 </a:t>
            </a:r>
            <a:r>
              <a:rPr lang="ko-KR" altLang="en-US" sz="1050" dirty="0" smtClean="0">
                <a:latin typeface="+mj-ea"/>
              </a:rPr>
              <a:t>수분</a:t>
            </a:r>
            <a:r>
              <a:rPr lang="en-US" altLang="ko-KR" sz="1050" dirty="0" smtClean="0">
                <a:latin typeface="+mj-ea"/>
              </a:rPr>
              <a:t>~</a:t>
            </a:r>
            <a:r>
              <a:rPr lang="ko-KR" altLang="en-US" sz="1050" dirty="0" err="1" smtClean="0">
                <a:latin typeface="+mj-ea"/>
              </a:rPr>
              <a:t>수십분</a:t>
            </a:r>
            <a:r>
              <a:rPr lang="ko-KR" altLang="en-US" sz="1050" dirty="0" smtClean="0">
                <a:latin typeface="+mj-ea"/>
              </a:rPr>
              <a:t> </a:t>
            </a:r>
            <a:r>
              <a:rPr lang="ko-KR" altLang="en-US" sz="1050">
                <a:latin typeface="+mj-ea"/>
              </a:rPr>
              <a:t>이상이 </a:t>
            </a:r>
            <a:r>
              <a:rPr lang="ko-KR" altLang="en-US" sz="1050" smtClean="0">
                <a:latin typeface="+mj-ea"/>
              </a:rPr>
              <a:t>소요</a:t>
            </a:r>
            <a:endParaRPr lang="en-US" altLang="ko-KR" sz="1050" smtClean="0">
              <a:latin typeface="+mj-ea"/>
            </a:endParaRPr>
          </a:p>
          <a:p>
            <a:pPr marL="390525" lvl="1" indent="-285750"/>
            <a:r>
              <a:rPr lang="en-US" altLang="ko-KR" sz="1050" b="1" smtClean="0">
                <a:solidFill>
                  <a:srgbClr val="0000CC"/>
                </a:solidFill>
                <a:latin typeface="+mj-ea"/>
              </a:rPr>
              <a:t>&lt;</a:t>
            </a:r>
            <a:r>
              <a:rPr lang="ko-KR" altLang="en-US" sz="1050" b="1" dirty="0">
                <a:solidFill>
                  <a:srgbClr val="0000CC"/>
                </a:solidFill>
                <a:latin typeface="+mj-ea"/>
              </a:rPr>
              <a:t>여기서 잠깐</a:t>
            </a:r>
            <a:r>
              <a:rPr lang="en-US" altLang="ko-KR" sz="1050" b="1" dirty="0">
                <a:solidFill>
                  <a:srgbClr val="0000CC"/>
                </a:solidFill>
                <a:latin typeface="+mj-ea"/>
              </a:rPr>
              <a:t>&gt; </a:t>
            </a:r>
            <a:r>
              <a:rPr lang="ko-KR" altLang="en-US" sz="1050" dirty="0" smtClean="0">
                <a:latin typeface="+mj-ea"/>
              </a:rPr>
              <a:t>설치에 문제가 생기는 여러 원인들 </a:t>
            </a:r>
            <a:r>
              <a:rPr lang="en-US" altLang="ko-KR" sz="1050" dirty="0" smtClean="0">
                <a:latin typeface="+mj-ea"/>
              </a:rPr>
              <a:t> </a:t>
            </a:r>
            <a:br>
              <a:rPr lang="en-US" altLang="ko-KR" sz="1050" dirty="0" smtClean="0">
                <a:latin typeface="+mj-ea"/>
              </a:rPr>
            </a:br>
            <a:r>
              <a:rPr lang="ko-KR" altLang="en-US" sz="1050" dirty="0" smtClean="0">
                <a:latin typeface="+mj-ea"/>
              </a:rPr>
              <a:t>컴퓨터 이름이 한글로 되어 있을 </a:t>
            </a:r>
            <a:r>
              <a:rPr lang="ko-KR" altLang="en-US" sz="1050" dirty="0" err="1" smtClean="0">
                <a:latin typeface="+mj-ea"/>
              </a:rPr>
              <a:t>떄</a:t>
            </a:r>
            <a:r>
              <a:rPr lang="en-US" altLang="ko-KR" sz="1050" dirty="0" smtClean="0">
                <a:latin typeface="+mj-ea"/>
              </a:rPr>
              <a:t/>
            </a:r>
            <a:br>
              <a:rPr lang="en-US" altLang="ko-KR" sz="1050" dirty="0" smtClean="0">
                <a:latin typeface="+mj-ea"/>
              </a:rPr>
            </a:br>
            <a:r>
              <a:rPr lang="ko-KR" altLang="en-US" sz="1050" dirty="0" smtClean="0">
                <a:latin typeface="+mj-ea"/>
              </a:rPr>
              <a:t>오라클을 한번 설치한 적이 있을 </a:t>
            </a:r>
            <a:r>
              <a:rPr lang="ko-KR" altLang="en-US" sz="1050" smtClean="0">
                <a:latin typeface="+mj-ea"/>
              </a:rPr>
              <a:t>경우 </a:t>
            </a:r>
            <a:r>
              <a:rPr lang="en-US" altLang="ko-KR" sz="1050" smtClean="0">
                <a:latin typeface="+mj-ea"/>
              </a:rPr>
              <a:t/>
            </a:r>
            <a:br>
              <a:rPr lang="en-US" altLang="ko-KR" sz="1050" smtClean="0">
                <a:latin typeface="+mj-ea"/>
              </a:rPr>
            </a:br>
            <a:r>
              <a:rPr lang="en-US" altLang="ko-KR" sz="1050" smtClean="0">
                <a:latin typeface="+mj-ea"/>
              </a:rPr>
              <a:t>- </a:t>
            </a:r>
            <a:r>
              <a:rPr lang="en-US" altLang="ko-KR" sz="1050"/>
              <a:t>oracle home </a:t>
            </a:r>
            <a:r>
              <a:rPr lang="ko-KR" altLang="en-US" sz="1050"/>
              <a:t>에서 </a:t>
            </a:r>
            <a:r>
              <a:rPr lang="en-US" altLang="ko-KR" sz="1050"/>
              <a:t>./deinstall/deinstall </a:t>
            </a:r>
            <a:r>
              <a:rPr lang="ko-KR" altLang="en-US" sz="1050"/>
              <a:t>실행</a:t>
            </a:r>
            <a:r>
              <a:rPr lang="en-US" altLang="ko-KR" sz="1050" smtClean="0">
                <a:latin typeface="+mj-ea"/>
              </a:rPr>
              <a:t/>
            </a:r>
            <a:br>
              <a:rPr lang="en-US" altLang="ko-KR" sz="1050" smtClean="0">
                <a:latin typeface="+mj-ea"/>
              </a:rPr>
            </a:br>
            <a:r>
              <a:rPr lang="en-US" altLang="ko-KR" sz="1050" smtClean="0">
                <a:latin typeface="+mj-ea"/>
              </a:rPr>
              <a:t>– </a:t>
            </a:r>
            <a:r>
              <a:rPr lang="en-US" altLang="ko-KR" sz="1050" dirty="0" err="1" smtClean="0">
                <a:latin typeface="+mj-ea"/>
              </a:rPr>
              <a:t>regedit</a:t>
            </a:r>
            <a:r>
              <a:rPr lang="ko-KR" altLang="en-US" sz="1050" dirty="0" smtClean="0">
                <a:latin typeface="+mj-ea"/>
              </a:rPr>
              <a:t>를 이용하여 기록을 삭제</a:t>
            </a:r>
            <a:r>
              <a:rPr lang="en-US" altLang="ko-KR" sz="1050" dirty="0" smtClean="0">
                <a:latin typeface="+mj-ea"/>
              </a:rPr>
              <a:t>(</a:t>
            </a:r>
            <a:r>
              <a:rPr lang="ko-KR" altLang="en-US" sz="1050" dirty="0" smtClean="0">
                <a:latin typeface="+mj-ea"/>
              </a:rPr>
              <a:t>방법 </a:t>
            </a:r>
            <a:r>
              <a:rPr lang="ko-KR" altLang="en-US" sz="1050" dirty="0" err="1" smtClean="0">
                <a:latin typeface="+mj-ea"/>
              </a:rPr>
              <a:t>명령창에서</a:t>
            </a:r>
            <a:r>
              <a:rPr lang="ko-KR" altLang="en-US" sz="1050" dirty="0" smtClean="0">
                <a:latin typeface="+mj-ea"/>
              </a:rPr>
              <a:t> </a:t>
            </a:r>
            <a:r>
              <a:rPr lang="en-US" altLang="ko-KR" sz="1050" dirty="0" smtClean="0">
                <a:latin typeface="+mj-ea"/>
              </a:rPr>
              <a:t>“</a:t>
            </a:r>
            <a:r>
              <a:rPr lang="en-US" altLang="ko-KR" sz="1050" dirty="0" err="1" smtClean="0">
                <a:latin typeface="+mj-ea"/>
              </a:rPr>
              <a:t>sc</a:t>
            </a:r>
            <a:r>
              <a:rPr lang="en-US" altLang="ko-KR" sz="1050" dirty="0" smtClean="0">
                <a:latin typeface="+mj-ea"/>
              </a:rPr>
              <a:t> delete </a:t>
            </a:r>
            <a:r>
              <a:rPr lang="en-US" altLang="ko-KR" sz="1050" dirty="0" err="1" smtClean="0">
                <a:latin typeface="+mj-ea"/>
              </a:rPr>
              <a:t>OracleServiceXE</a:t>
            </a:r>
            <a:r>
              <a:rPr lang="en-US" altLang="ko-KR" sz="1050" dirty="0" smtClean="0">
                <a:latin typeface="+mj-ea"/>
              </a:rPr>
              <a:t>” </a:t>
            </a:r>
            <a:r>
              <a:rPr lang="ko-KR" altLang="en-US" sz="1050" dirty="0" smtClean="0">
                <a:latin typeface="+mj-ea"/>
              </a:rPr>
              <a:t>를 수행</a:t>
            </a:r>
            <a:r>
              <a:rPr lang="en-US" altLang="ko-KR" sz="1050" dirty="0" smtClean="0">
                <a:latin typeface="+mj-ea"/>
              </a:rPr>
              <a:t>) </a:t>
            </a:r>
            <a:endParaRPr lang="en-US" altLang="ko-KR" sz="1050" dirty="0">
              <a:latin typeface="+mj-ea"/>
            </a:endParaRPr>
          </a:p>
          <a:p>
            <a:pPr marL="571500" lvl="2" indent="-285750"/>
            <a:endParaRPr lang="en-US" altLang="ko-KR" dirty="0">
              <a:latin typeface="+mj-ea"/>
            </a:endParaRPr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83B3BA-4C64-4038-B05B-6E900986A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000" y="3356992"/>
            <a:ext cx="6518266" cy="162458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14FDE82-1B4D-4EBA-B717-50773EF74B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916677"/>
              </p:ext>
            </p:extLst>
          </p:nvPr>
        </p:nvGraphicFramePr>
        <p:xfrm>
          <a:off x="1582126" y="2707856"/>
          <a:ext cx="6536015" cy="498348"/>
        </p:xfrm>
        <a:graphic>
          <a:graphicData uri="http://schemas.openxmlformats.org/drawingml/2006/table">
            <a:tbl>
              <a:tblPr/>
              <a:tblGrid>
                <a:gridCol w="3205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0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105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오라클버전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/>
                        </a:rPr>
                        <a:t> 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바탕"/>
                        </a:rPr>
                        <a:t> 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05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kern="0" spc="0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18c </a:t>
                      </a:r>
                      <a:r>
                        <a:rPr lang="en-US" sz="1400" b="1" kern="0" spc="0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XE </a:t>
                      </a:r>
                      <a:r>
                        <a:rPr lang="pt-BR" sz="1400" b="1" kern="0" spc="0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(Express Edition)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무료버전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4652470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8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7DF72-A2BB-4D88-B07B-F5EFB203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오라클 설치와</a:t>
            </a:r>
            <a:r>
              <a:rPr lang="en-US" altLang="ko-KR" dirty="0"/>
              <a:t> </a:t>
            </a:r>
            <a:r>
              <a:rPr lang="ko-KR" altLang="en-US" dirty="0"/>
              <a:t>기본 사용법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AC2E2E-9050-42DC-AEBA-16D082DE90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0206" y="1124744"/>
            <a:ext cx="8506290" cy="5400600"/>
          </a:xfrm>
        </p:spPr>
        <p:txBody>
          <a:bodyPr>
            <a:noAutofit/>
          </a:bodyPr>
          <a:lstStyle/>
          <a:p>
            <a:pPr marL="285750" indent="-285750"/>
            <a:r>
              <a:rPr lang="ko-KR" altLang="en-US" dirty="0">
                <a:latin typeface="+mj-ea"/>
              </a:rPr>
              <a:t>샘플 데이터베이스 설치</a:t>
            </a:r>
            <a:r>
              <a:rPr lang="en-US" altLang="ko-KR" dirty="0">
                <a:latin typeface="+mj-ea"/>
              </a:rPr>
              <a:t>(</a:t>
            </a:r>
            <a:r>
              <a:rPr lang="ko-KR" altLang="en-US" dirty="0">
                <a:latin typeface="+mj-ea"/>
              </a:rPr>
              <a:t>부록 </a:t>
            </a:r>
            <a:r>
              <a:rPr lang="en-US" altLang="ko-KR" dirty="0">
                <a:latin typeface="+mj-ea"/>
              </a:rPr>
              <a:t>B.3~B4 </a:t>
            </a:r>
            <a:r>
              <a:rPr lang="ko-KR" altLang="en-US" dirty="0">
                <a:latin typeface="+mj-ea"/>
              </a:rPr>
              <a:t>참조</a:t>
            </a:r>
            <a:r>
              <a:rPr lang="en-US" altLang="ko-KR" dirty="0">
                <a:latin typeface="+mj-ea"/>
              </a:rPr>
              <a:t>)</a:t>
            </a:r>
          </a:p>
          <a:p>
            <a:pPr marL="571500" lvl="2" indent="-285750"/>
            <a:r>
              <a:rPr lang="en-US" altLang="ko-KR" sz="1400" dirty="0" err="1">
                <a:latin typeface="+mj-ea"/>
              </a:rPr>
              <a:t>madang</a:t>
            </a:r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데이터베이스</a:t>
            </a:r>
            <a:r>
              <a:rPr lang="en-US" altLang="ko-KR" sz="1400" dirty="0">
                <a:latin typeface="+mj-ea"/>
              </a:rPr>
              <a:t>(</a:t>
            </a:r>
            <a:r>
              <a:rPr lang="ko-KR" altLang="en-US" sz="1400" dirty="0">
                <a:latin typeface="+mj-ea"/>
              </a:rPr>
              <a:t>본 교재에서 사용하는 데이터베이스</a:t>
            </a:r>
            <a:r>
              <a:rPr lang="en-US" altLang="ko-KR" sz="1400" dirty="0">
                <a:latin typeface="+mj-ea"/>
              </a:rPr>
              <a:t>)</a:t>
            </a:r>
          </a:p>
          <a:p>
            <a:pPr marL="571500" lvl="2" indent="-285750"/>
            <a:r>
              <a:rPr lang="en-US" altLang="ko-KR" sz="1400" dirty="0" err="1">
                <a:latin typeface="+mj-ea"/>
              </a:rPr>
              <a:t>madang</a:t>
            </a:r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사용자 계정 및 샘플 데이터베이스 설치 </a:t>
            </a:r>
            <a:r>
              <a:rPr lang="en-US" altLang="ko-KR" sz="1400" dirty="0">
                <a:latin typeface="+mj-ea"/>
              </a:rPr>
              <a:t>: B.3 </a:t>
            </a:r>
          </a:p>
          <a:p>
            <a:pPr marL="571500" lvl="2" indent="-285750"/>
            <a:r>
              <a:rPr lang="en-US" altLang="ko-KR" sz="1400" dirty="0">
                <a:latin typeface="+mj-ea"/>
              </a:rPr>
              <a:t>(</a:t>
            </a:r>
            <a:r>
              <a:rPr lang="ko-KR" altLang="en-US" sz="1400" dirty="0">
                <a:latin typeface="+mj-ea"/>
              </a:rPr>
              <a:t>스크립트를 실행한다  </a:t>
            </a:r>
            <a:r>
              <a:rPr lang="en-US" altLang="ko-KR" sz="1400" dirty="0">
                <a:latin typeface="+mj-ea"/>
              </a:rPr>
              <a:t>- </a:t>
            </a:r>
            <a:r>
              <a:rPr lang="en-US" altLang="ko-KR" sz="1400" dirty="0" err="1">
                <a:solidFill>
                  <a:srgbClr val="0000CC"/>
                </a:solidFill>
                <a:latin typeface="+mj-ea"/>
              </a:rPr>
              <a:t>demo_madang.sql</a:t>
            </a:r>
            <a:r>
              <a:rPr lang="en-US" altLang="ko-KR" sz="1400" dirty="0">
                <a:latin typeface="+mj-ea"/>
              </a:rPr>
              <a:t>) </a:t>
            </a:r>
          </a:p>
          <a:p>
            <a:pPr marL="285750" lvl="2" indent="0">
              <a:buNone/>
            </a:pPr>
            <a:endParaRPr lang="en-US" altLang="ko-KR" dirty="0">
              <a:latin typeface="+mj-ea"/>
            </a:endParaRPr>
          </a:p>
          <a:p>
            <a:pPr marL="285750" indent="-285750"/>
            <a:r>
              <a:rPr lang="en-US" altLang="ko-KR" smtClean="0">
                <a:latin typeface="+mj-ea"/>
              </a:rPr>
              <a:t>emp(employee) </a:t>
            </a:r>
            <a:r>
              <a:rPr lang="ko-KR" altLang="en-US" dirty="0">
                <a:latin typeface="+mj-ea"/>
              </a:rPr>
              <a:t>데이터베이스</a:t>
            </a:r>
            <a:r>
              <a:rPr lang="en-US" altLang="ko-KR" dirty="0">
                <a:latin typeface="+mj-ea"/>
              </a:rPr>
              <a:t>(</a:t>
            </a:r>
            <a:r>
              <a:rPr lang="ko-KR" altLang="en-US" dirty="0">
                <a:latin typeface="+mj-ea"/>
              </a:rPr>
              <a:t>오라클에서 만들어 교육용으로 사용하는 데이터베이스</a:t>
            </a:r>
            <a:r>
              <a:rPr lang="en-US" altLang="ko-KR" dirty="0">
                <a:latin typeface="+mj-ea"/>
              </a:rPr>
              <a:t>)</a:t>
            </a:r>
          </a:p>
          <a:p>
            <a:pPr marL="571500" lvl="2" indent="-285750"/>
            <a:r>
              <a:rPr lang="ko-KR" altLang="en-US" sz="1400" dirty="0">
                <a:latin typeface="+mj-ea"/>
              </a:rPr>
              <a:t>사용자 계정은 </a:t>
            </a:r>
            <a:r>
              <a:rPr lang="en-US" altLang="ko-KR" sz="1400" dirty="0" err="1">
                <a:latin typeface="+mj-ea"/>
              </a:rPr>
              <a:t>scott</a:t>
            </a:r>
            <a:r>
              <a:rPr lang="en-US" altLang="ko-KR" sz="1400" dirty="0">
                <a:latin typeface="+mj-ea"/>
              </a:rPr>
              <a:t>  : </a:t>
            </a:r>
            <a:r>
              <a:rPr lang="en-US" altLang="ko-KR" sz="1400">
                <a:latin typeface="+mj-ea"/>
              </a:rPr>
              <a:t>B.4 </a:t>
            </a:r>
            <a:endParaRPr lang="en-US" altLang="ko-KR" sz="1400" smtClean="0">
              <a:latin typeface="+mj-ea"/>
            </a:endParaRPr>
          </a:p>
          <a:p>
            <a:pPr marL="571500" lvl="2" indent="-285750"/>
            <a:r>
              <a:rPr lang="ko-KR" altLang="en-US" sz="1400" smtClean="0">
                <a:latin typeface="+mj-ea"/>
              </a:rPr>
              <a:t>예제로 </a:t>
            </a:r>
            <a:r>
              <a:rPr lang="en-US" altLang="ko-KR" sz="1400">
                <a:latin typeface="+mj-ea"/>
              </a:rPr>
              <a:t>emp</a:t>
            </a:r>
            <a:r>
              <a:rPr lang="ko-KR" altLang="en-US" sz="1400">
                <a:latin typeface="+mj-ea"/>
              </a:rPr>
              <a:t>와 </a:t>
            </a:r>
            <a:r>
              <a:rPr lang="en-US" altLang="ko-KR" sz="1400">
                <a:latin typeface="+mj-ea"/>
              </a:rPr>
              <a:t>dept </a:t>
            </a:r>
            <a:r>
              <a:rPr lang="ko-KR" altLang="en-US" sz="1400">
                <a:latin typeface="+mj-ea"/>
              </a:rPr>
              <a:t>테이블 </a:t>
            </a:r>
            <a:r>
              <a:rPr lang="ko-KR" altLang="en-US" sz="1400" smtClean="0">
                <a:latin typeface="+mj-ea"/>
              </a:rPr>
              <a:t>포함</a:t>
            </a:r>
            <a:endParaRPr lang="en-US" altLang="ko-KR" sz="1400" dirty="0">
              <a:latin typeface="+mj-ea"/>
            </a:endParaRPr>
          </a:p>
          <a:p>
            <a:pPr marL="571500" lvl="2" indent="-285750"/>
            <a:r>
              <a:rPr lang="en-US" altLang="ko-KR" sz="1400" dirty="0">
                <a:latin typeface="+mj-ea"/>
              </a:rPr>
              <a:t>(</a:t>
            </a:r>
            <a:r>
              <a:rPr lang="ko-KR" altLang="en-US" sz="1400" dirty="0">
                <a:latin typeface="+mj-ea"/>
              </a:rPr>
              <a:t>스크립트를 실행한다  </a:t>
            </a:r>
            <a:r>
              <a:rPr lang="en-US" altLang="ko-KR" sz="1400">
                <a:latin typeface="+mj-ea"/>
              </a:rPr>
              <a:t>- </a:t>
            </a:r>
            <a:r>
              <a:rPr lang="en-US" altLang="ko-KR" sz="1400" smtClean="0">
                <a:solidFill>
                  <a:srgbClr val="0000CC"/>
                </a:solidFill>
                <a:latin typeface="+mj-ea"/>
              </a:rPr>
              <a:t>demo_scott.sql</a:t>
            </a:r>
            <a:r>
              <a:rPr lang="en-US" altLang="ko-KR" sz="1400" dirty="0">
                <a:latin typeface="+mj-ea"/>
              </a:rPr>
              <a:t>)</a:t>
            </a:r>
          </a:p>
          <a:p>
            <a:pPr marL="571500" lvl="2" indent="-285750"/>
            <a:r>
              <a:rPr lang="ko-KR" altLang="en-US" sz="1400" smtClean="0">
                <a:latin typeface="+mj-ea"/>
              </a:rPr>
              <a:t>이전 </a:t>
            </a:r>
            <a:r>
              <a:rPr lang="ko-KR" altLang="en-US" sz="1400" err="1">
                <a:latin typeface="+mj-ea"/>
              </a:rPr>
              <a:t>버전들에서는</a:t>
            </a:r>
            <a:r>
              <a:rPr lang="ko-KR" altLang="en-US" sz="1400">
                <a:latin typeface="+mj-ea"/>
              </a:rPr>
              <a:t> </a:t>
            </a:r>
            <a:r>
              <a:rPr lang="en-US" altLang="ko-KR" sz="1400" smtClean="0">
                <a:latin typeface="+mj-ea"/>
              </a:rPr>
              <a:t>scott</a:t>
            </a:r>
            <a:r>
              <a:rPr lang="ko-KR" altLang="en-US" sz="1400" smtClean="0">
                <a:latin typeface="+mj-ea"/>
              </a:rPr>
              <a:t> 계정이 기본으로 설치되어있는 </a:t>
            </a:r>
            <a:r>
              <a:rPr lang="ko-KR" altLang="en-US" sz="1400" dirty="0">
                <a:latin typeface="+mj-ea"/>
              </a:rPr>
              <a:t>경우가 있다</a:t>
            </a:r>
            <a:r>
              <a:rPr lang="en-US" altLang="ko-KR" sz="1400">
                <a:latin typeface="+mj-ea"/>
              </a:rPr>
              <a:t>. </a:t>
            </a:r>
            <a:r>
              <a:rPr lang="en-US" altLang="ko-KR" sz="1400" smtClean="0">
                <a:latin typeface="+mj-ea"/>
              </a:rPr>
              <a:t/>
            </a:r>
            <a:br>
              <a:rPr lang="en-US" altLang="ko-KR" sz="1400" smtClean="0">
                <a:latin typeface="+mj-ea"/>
              </a:rPr>
            </a:br>
            <a:r>
              <a:rPr lang="en-US" altLang="ko-KR" sz="1400" smtClean="0">
                <a:latin typeface="+mj-ea"/>
              </a:rPr>
              <a:t>(</a:t>
            </a:r>
            <a:r>
              <a:rPr lang="ko-KR" altLang="en-US" sz="1400" smtClean="0">
                <a:latin typeface="+mj-ea"/>
              </a:rPr>
              <a:t>계정 </a:t>
            </a:r>
            <a:r>
              <a:rPr lang="ko-KR" altLang="en-US" sz="1400" dirty="0">
                <a:latin typeface="+mj-ea"/>
              </a:rPr>
              <a:t>사용</a:t>
            </a:r>
            <a:r>
              <a:rPr lang="en-US" altLang="ko-KR" sz="1400" dirty="0">
                <a:latin typeface="+mj-ea"/>
              </a:rPr>
              <a:t>(</a:t>
            </a:r>
            <a:r>
              <a:rPr lang="ko-KR" altLang="en-US" sz="1400" dirty="0">
                <a:latin typeface="+mj-ea"/>
              </a:rPr>
              <a:t>해제</a:t>
            </a:r>
            <a:r>
              <a:rPr lang="en-US" altLang="ko-KR" sz="1400" dirty="0">
                <a:latin typeface="+mj-ea"/>
              </a:rPr>
              <a:t>) </a:t>
            </a:r>
            <a:r>
              <a:rPr lang="ko-KR" altLang="en-US" sz="1400" dirty="0">
                <a:latin typeface="+mj-ea"/>
              </a:rPr>
              <a:t>명령 </a:t>
            </a:r>
            <a:r>
              <a:rPr lang="en-US" altLang="ko-KR" sz="1400" dirty="0">
                <a:latin typeface="+mj-ea"/>
              </a:rPr>
              <a:t>: ALTER USER c##</a:t>
            </a:r>
            <a:r>
              <a:rPr lang="en-US" altLang="ko-KR" sz="1400" dirty="0" err="1">
                <a:latin typeface="+mj-ea"/>
              </a:rPr>
              <a:t>scott</a:t>
            </a:r>
            <a:r>
              <a:rPr lang="en-US" altLang="ko-KR" sz="1400" dirty="0">
                <a:latin typeface="+mj-ea"/>
              </a:rPr>
              <a:t> </a:t>
            </a:r>
            <a:r>
              <a:rPr lang="en-US" altLang="ko-KR" sz="1400">
                <a:latin typeface="+mj-ea"/>
              </a:rPr>
              <a:t>ACCOUNT </a:t>
            </a:r>
            <a:r>
              <a:rPr lang="en-US" altLang="ko-KR" sz="1400" smtClean="0">
                <a:latin typeface="+mj-ea"/>
              </a:rPr>
              <a:t>UNLOCK)</a:t>
            </a:r>
            <a:endParaRPr lang="en-US" altLang="ko-KR" sz="1400" dirty="0">
              <a:latin typeface="+mj-ea"/>
            </a:endParaRPr>
          </a:p>
          <a:p>
            <a:pPr marL="571500" lvl="2" indent="-285750"/>
            <a:endParaRPr lang="en-US" altLang="ko-KR" dirty="0">
              <a:latin typeface="+mj-ea"/>
            </a:endParaRPr>
          </a:p>
          <a:p>
            <a:pPr marL="285750" indent="-285750"/>
            <a:r>
              <a:rPr lang="en-US" altLang="ko-KR" dirty="0">
                <a:latin typeface="+mj-ea"/>
              </a:rPr>
              <a:t> SQL Developer </a:t>
            </a:r>
            <a:r>
              <a:rPr lang="ko-KR" altLang="en-US" dirty="0">
                <a:latin typeface="+mj-ea"/>
              </a:rPr>
              <a:t>설치</a:t>
            </a:r>
            <a:r>
              <a:rPr lang="en-US" altLang="ko-KR" dirty="0">
                <a:latin typeface="+mj-ea"/>
              </a:rPr>
              <a:t>(</a:t>
            </a:r>
            <a:r>
              <a:rPr lang="ko-KR" altLang="en-US" dirty="0">
                <a:latin typeface="+mj-ea"/>
              </a:rPr>
              <a:t>부록 </a:t>
            </a:r>
            <a:r>
              <a:rPr lang="en-US" altLang="ko-KR" dirty="0">
                <a:latin typeface="+mj-ea"/>
              </a:rPr>
              <a:t>B.1 </a:t>
            </a:r>
            <a:r>
              <a:rPr lang="ko-KR" altLang="en-US" dirty="0">
                <a:latin typeface="+mj-ea"/>
              </a:rPr>
              <a:t>참조</a:t>
            </a:r>
            <a:r>
              <a:rPr lang="en-US" altLang="ko-KR" dirty="0">
                <a:latin typeface="+mj-ea"/>
              </a:rPr>
              <a:t>)</a:t>
            </a:r>
          </a:p>
          <a:p>
            <a:pPr marL="390525" lvl="1" indent="-285750"/>
            <a:r>
              <a:rPr lang="ko-KR" altLang="en-US" dirty="0">
                <a:latin typeface="+mj-ea"/>
              </a:rPr>
              <a:t>오라클 홈페이지에서 본인의 환경에 맞는 버전 다운로드하여 </a:t>
            </a:r>
            <a:r>
              <a:rPr lang="ko-KR" altLang="en-US">
                <a:latin typeface="+mj-ea"/>
              </a:rPr>
              <a:t>설치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746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7DF72-A2BB-4D88-B07B-F5EFB203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 Plus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AC2E2E-9050-42DC-AEBA-16D082DE90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0206" y="1124744"/>
            <a:ext cx="8506290" cy="5400600"/>
          </a:xfrm>
        </p:spPr>
        <p:txBody>
          <a:bodyPr>
            <a:noAutofit/>
          </a:bodyPr>
          <a:lstStyle/>
          <a:p>
            <a:pPr>
              <a:buFont typeface="+mj-ea"/>
              <a:buAutoNum type="circleNumDbPlain"/>
            </a:pPr>
            <a:r>
              <a:rPr lang="en-US" altLang="ko-KR" dirty="0">
                <a:latin typeface="+mj-ea"/>
              </a:rPr>
              <a:t>SQL Plus </a:t>
            </a:r>
            <a:r>
              <a:rPr lang="ko-KR" altLang="en-US" dirty="0">
                <a:latin typeface="+mj-ea"/>
              </a:rPr>
              <a:t>시작</a:t>
            </a:r>
            <a:endParaRPr lang="en-US" altLang="ko-KR" dirty="0">
              <a:latin typeface="+mj-ea"/>
            </a:endParaRPr>
          </a:p>
          <a:p>
            <a:pPr>
              <a:buFont typeface="+mj-ea"/>
              <a:buAutoNum type="circleNumDbPlain"/>
            </a:pPr>
            <a:endParaRPr lang="en-US" altLang="ko-KR" dirty="0">
              <a:latin typeface="+mj-ea"/>
            </a:endParaRPr>
          </a:p>
          <a:p>
            <a:pPr>
              <a:buFont typeface="+mj-ea"/>
              <a:buAutoNum type="circleNumDbPlain"/>
            </a:pPr>
            <a:endParaRPr lang="ko-KR" altLang="en-US" dirty="0">
              <a:latin typeface="+mj-ea"/>
            </a:endParaRPr>
          </a:p>
          <a:p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E92981-5586-4B5A-952E-2943D459E633}"/>
              </a:ext>
            </a:extLst>
          </p:cNvPr>
          <p:cNvSpPr/>
          <p:nvPr/>
        </p:nvSpPr>
        <p:spPr>
          <a:xfrm>
            <a:off x="4572000" y="1268760"/>
            <a:ext cx="16289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Clr>
                <a:srgbClr val="008000"/>
              </a:buClr>
              <a:buFont typeface="+mj-ea"/>
              <a:buAutoNum type="circleNumDbPlain" startAt="2"/>
            </a:pPr>
            <a:r>
              <a:rPr kumimoji="1" lang="ko-KR" altLang="en-US" sz="1600" b="1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쿼리창</a:t>
            </a:r>
            <a:r>
              <a:rPr kumimoji="1" lang="ko-KR" altLang="en-US" sz="16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 열기</a:t>
            </a:r>
            <a:endParaRPr kumimoji="1" lang="en-US" altLang="ko-KR" sz="1600" b="1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A0BF917-CDEC-4C7C-8DA4-73B6E7A3B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71" y="1587071"/>
            <a:ext cx="2563521" cy="47425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AC3AA5-D18C-48F0-92EA-0C32D66377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737387"/>
            <a:ext cx="4768312" cy="3113137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5405FEA4-6903-449C-9C40-E9D4A3EEA6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149" r="76546"/>
          <a:stretch/>
        </p:blipFill>
        <p:spPr>
          <a:xfrm>
            <a:off x="889071" y="6376665"/>
            <a:ext cx="1819843" cy="297358"/>
          </a:xfrm>
          <a:prstGeom prst="rect">
            <a:avLst/>
          </a:prstGeom>
        </p:spPr>
      </p:pic>
      <p:cxnSp>
        <p:nvCxnSpPr>
          <p:cNvPr id="12" name="꺾인 연결선 11"/>
          <p:cNvCxnSpPr/>
          <p:nvPr/>
        </p:nvCxnSpPr>
        <p:spPr>
          <a:xfrm flipV="1">
            <a:off x="2267744" y="4549960"/>
            <a:ext cx="1728192" cy="823256"/>
          </a:xfrm>
          <a:prstGeom prst="bentConnector3">
            <a:avLst>
              <a:gd name="adj1" fmla="val 82233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626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7DF72-A2BB-4D88-B07B-F5EFB203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1.2 </a:t>
            </a:r>
            <a:r>
              <a:rPr lang="ko-KR" altLang="en-US" dirty="0"/>
              <a:t>마당서점의 데이터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88ACC7-0791-454D-8CEB-B66444186EB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SQL </a:t>
            </a:r>
            <a:r>
              <a:rPr lang="ko-KR" altLang="en-US" dirty="0"/>
              <a:t>문을 작성할 때 주로 사용하는 명령어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en-US" altLang="ko-KR" dirty="0"/>
              <a:t>&lt;Tip&gt; SQL Plus</a:t>
            </a:r>
            <a:r>
              <a:rPr lang="ko-KR" altLang="en-US" dirty="0"/>
              <a:t>에서 사용하는 명령어에 관한 자세한 설명은 다음의 링크를 참고한다</a:t>
            </a:r>
            <a:r>
              <a:rPr lang="en-US" altLang="ko-KR" dirty="0"/>
              <a:t>.</a:t>
            </a:r>
            <a:endParaRPr lang="ko-KR" altLang="en-US" dirty="0"/>
          </a:p>
          <a:p>
            <a:pPr lvl="2"/>
            <a:r>
              <a:rPr lang="en-US" altLang="ko-KR" dirty="0"/>
              <a:t>http://docs.oracle.com/cd/E11882_01/server.112/e16604/ch_twelve001.htm</a:t>
            </a:r>
            <a:r>
              <a:rPr lang="ko-KR" altLang="en-US" dirty="0"/>
              <a:t> </a:t>
            </a:r>
            <a:r>
              <a:rPr lang="en-US" altLang="ko-KR" dirty="0"/>
              <a:t>&lt;/Tip&gt;</a:t>
            </a:r>
            <a:endParaRPr lang="ko-KR" altLang="en-US" dirty="0"/>
          </a:p>
          <a:p>
            <a:pPr lvl="1"/>
            <a:endParaRPr lang="en-US" altLang="ko-KR" sz="100" dirty="0"/>
          </a:p>
          <a:p>
            <a:pPr lvl="1"/>
            <a:r>
              <a:rPr lang="en-US" altLang="ko-KR" dirty="0"/>
              <a:t>-</a:t>
            </a:r>
            <a:r>
              <a:rPr lang="ko-KR" altLang="en-US" dirty="0"/>
              <a:t>데이터베이스 접속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FF0000"/>
                </a:solidFill>
              </a:rPr>
              <a:t>conn</a:t>
            </a:r>
            <a:endParaRPr lang="ko-KR" altLang="en-US" dirty="0">
              <a:solidFill>
                <a:srgbClr val="FF0000"/>
              </a:solidFill>
            </a:endParaRPr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예</a:t>
            </a:r>
            <a:r>
              <a:rPr lang="en-US" altLang="ko-KR" dirty="0"/>
              <a:t>] conn </a:t>
            </a:r>
            <a:r>
              <a:rPr lang="en-US" altLang="ko-KR" dirty="0" err="1"/>
              <a:t>scott</a:t>
            </a:r>
            <a:r>
              <a:rPr lang="en-US" altLang="ko-KR" dirty="0"/>
              <a:t>/tiger : </a:t>
            </a:r>
            <a:r>
              <a:rPr lang="en-US" altLang="ko-KR" dirty="0" err="1"/>
              <a:t>scott</a:t>
            </a:r>
            <a:r>
              <a:rPr lang="en-US" altLang="ko-KR" dirty="0"/>
              <a:t> </a:t>
            </a:r>
            <a:r>
              <a:rPr lang="ko-KR" altLang="en-US" dirty="0"/>
              <a:t>계정에 비밀번호 </a:t>
            </a:r>
            <a:r>
              <a:rPr lang="en-US" altLang="ko-KR" dirty="0"/>
              <a:t>tiger</a:t>
            </a:r>
            <a:r>
              <a:rPr lang="ko-KR" altLang="en-US" dirty="0"/>
              <a:t>로 접속</a:t>
            </a:r>
            <a:endParaRPr lang="en-US" altLang="ko-KR" dirty="0"/>
          </a:p>
          <a:p>
            <a:pPr lvl="2"/>
            <a:endParaRPr lang="ko-KR" altLang="en-US" sz="100" dirty="0"/>
          </a:p>
          <a:p>
            <a:pPr lvl="1"/>
            <a:r>
              <a:rPr lang="en-US" altLang="ko-KR" dirty="0"/>
              <a:t>- </a:t>
            </a:r>
            <a:r>
              <a:rPr lang="ko-KR" altLang="en-US" dirty="0"/>
              <a:t>명령어 실행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FF0000"/>
                </a:solidFill>
              </a:rPr>
              <a:t>run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FF0000"/>
                </a:solidFill>
              </a:rPr>
              <a:t>/</a:t>
            </a:r>
            <a:endParaRPr lang="ko-KR" altLang="en-US" dirty="0">
              <a:solidFill>
                <a:srgbClr val="FF0000"/>
              </a:solidFill>
            </a:endParaRPr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예</a:t>
            </a:r>
            <a:r>
              <a:rPr lang="en-US" altLang="ko-KR" dirty="0"/>
              <a:t>] run : </a:t>
            </a:r>
            <a:r>
              <a:rPr lang="ko-KR" altLang="en-US" dirty="0"/>
              <a:t>바로 전에 실행했던 명령어를 다시 실행</a:t>
            </a:r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예</a:t>
            </a:r>
            <a:r>
              <a:rPr lang="en-US" altLang="ko-KR" dirty="0"/>
              <a:t>] / : run</a:t>
            </a:r>
            <a:r>
              <a:rPr lang="ko-KR" altLang="en-US" dirty="0"/>
              <a:t>과 같은 의미</a:t>
            </a:r>
            <a:endParaRPr lang="en-US" altLang="ko-KR" dirty="0"/>
          </a:p>
          <a:p>
            <a:pPr lvl="2"/>
            <a:endParaRPr lang="ko-KR" altLang="en-US" sz="100" dirty="0"/>
          </a:p>
          <a:p>
            <a:pPr lvl="1"/>
            <a:r>
              <a:rPr lang="en-US" altLang="ko-KR" dirty="0"/>
              <a:t>- </a:t>
            </a:r>
            <a:r>
              <a:rPr lang="ko-KR" altLang="en-US" dirty="0"/>
              <a:t>명령어 찾기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FF0000"/>
                </a:solidFill>
              </a:rPr>
              <a:t>list</a:t>
            </a:r>
            <a:endParaRPr lang="ko-KR" altLang="en-US" dirty="0">
              <a:solidFill>
                <a:srgbClr val="FF0000"/>
              </a:solidFill>
            </a:endParaRPr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예</a:t>
            </a:r>
            <a:r>
              <a:rPr lang="en-US" altLang="ko-KR" dirty="0"/>
              <a:t>] list : </a:t>
            </a:r>
            <a:r>
              <a:rPr lang="ko-KR" altLang="en-US" dirty="0"/>
              <a:t>마지막에 수행했던 명령어를 출력한다</a:t>
            </a:r>
            <a:r>
              <a:rPr lang="en-US" altLang="ko-KR" dirty="0"/>
              <a:t>. </a:t>
            </a:r>
            <a:r>
              <a:rPr lang="ko-KR" altLang="en-US" dirty="0"/>
              <a:t>직전 명령줄이 길 경우 편리</a:t>
            </a:r>
            <a:endParaRPr lang="en-US" altLang="ko-KR" dirty="0"/>
          </a:p>
          <a:p>
            <a:pPr lvl="2"/>
            <a:endParaRPr lang="ko-KR" altLang="en-US" sz="100" dirty="0"/>
          </a:p>
          <a:p>
            <a:pPr lvl="1"/>
            <a:r>
              <a:rPr lang="en-US" altLang="ko-KR" dirty="0"/>
              <a:t>- </a:t>
            </a:r>
            <a:r>
              <a:rPr lang="ko-KR" altLang="en-US" dirty="0"/>
              <a:t>메모장을 이용하여 명령어 작성 및 실행하기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FF0000"/>
                </a:solidFill>
              </a:rPr>
              <a:t>ed</a:t>
            </a:r>
            <a:r>
              <a:rPr lang="en-US" altLang="ko-KR" dirty="0"/>
              <a:t> &lt;</a:t>
            </a:r>
            <a:r>
              <a:rPr lang="ko-KR" altLang="en-US" dirty="0"/>
              <a:t>파일이름</a:t>
            </a:r>
            <a:r>
              <a:rPr lang="en-US" altLang="ko-KR" dirty="0"/>
              <a:t>&gt;, </a:t>
            </a:r>
            <a:r>
              <a:rPr lang="en-US" altLang="ko-KR" dirty="0">
                <a:solidFill>
                  <a:srgbClr val="FF0000"/>
                </a:solidFill>
              </a:rPr>
              <a:t>run</a:t>
            </a:r>
            <a:r>
              <a:rPr lang="en-US" altLang="ko-KR" dirty="0"/>
              <a:t> &lt;</a:t>
            </a:r>
            <a:r>
              <a:rPr lang="ko-KR" altLang="en-US" dirty="0"/>
              <a:t>파일이름</a:t>
            </a:r>
            <a:r>
              <a:rPr lang="en-US" altLang="ko-KR" dirty="0"/>
              <a:t>&gt;</a:t>
            </a:r>
            <a:endParaRPr lang="ko-KR" altLang="en-US" dirty="0"/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예</a:t>
            </a:r>
            <a:r>
              <a:rPr lang="en-US" altLang="ko-KR" dirty="0"/>
              <a:t>] ed test : </a:t>
            </a:r>
            <a:r>
              <a:rPr lang="en-US" altLang="ko-KR" dirty="0" err="1"/>
              <a:t>test.sql</a:t>
            </a:r>
            <a:r>
              <a:rPr lang="en-US" altLang="ko-KR" dirty="0"/>
              <a:t> </a:t>
            </a:r>
            <a:r>
              <a:rPr lang="ko-KR" altLang="en-US" dirty="0"/>
              <a:t>이름의 파일이 메모장을 이용하여 작성할 수 있도록 열림</a:t>
            </a:r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예</a:t>
            </a:r>
            <a:r>
              <a:rPr lang="en-US" altLang="ko-KR" dirty="0"/>
              <a:t>] start test : </a:t>
            </a:r>
            <a:r>
              <a:rPr lang="en-US" altLang="ko-KR" dirty="0" err="1"/>
              <a:t>test.sql</a:t>
            </a:r>
            <a:r>
              <a:rPr lang="en-US" altLang="ko-KR" dirty="0"/>
              <a:t> </a:t>
            </a:r>
            <a:r>
              <a:rPr lang="ko-KR" altLang="en-US" dirty="0"/>
              <a:t>이름에 저장된 명령어 스크립트가 실행</a:t>
            </a:r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예</a:t>
            </a:r>
            <a:r>
              <a:rPr lang="en-US" altLang="ko-KR" dirty="0"/>
              <a:t>] @ test : start test</a:t>
            </a:r>
            <a:r>
              <a:rPr lang="ko-KR" altLang="en-US" dirty="0"/>
              <a:t>와 같은 의미</a:t>
            </a:r>
            <a:endParaRPr lang="en-US" altLang="ko-KR" dirty="0"/>
          </a:p>
          <a:p>
            <a:pPr lvl="2"/>
            <a:endParaRPr lang="ko-KR" altLang="en-US" sz="100" dirty="0"/>
          </a:p>
          <a:p>
            <a:pPr lvl="1"/>
            <a:r>
              <a:rPr lang="en-US" altLang="ko-KR" dirty="0"/>
              <a:t>- </a:t>
            </a:r>
            <a:r>
              <a:rPr lang="ko-KR" altLang="en-US" dirty="0"/>
              <a:t>출력 모양을 조절하는 명령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FF0000"/>
                </a:solidFill>
              </a:rPr>
              <a:t>column</a:t>
            </a:r>
            <a:endParaRPr lang="ko-KR" altLang="en-US" dirty="0">
              <a:solidFill>
                <a:srgbClr val="FF0000"/>
              </a:solidFill>
            </a:endParaRPr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예</a:t>
            </a:r>
            <a:r>
              <a:rPr lang="en-US" altLang="ko-KR" dirty="0"/>
              <a:t>] column </a:t>
            </a:r>
            <a:r>
              <a:rPr lang="en-US" altLang="ko-KR" dirty="0" err="1"/>
              <a:t>bookname</a:t>
            </a:r>
            <a:r>
              <a:rPr lang="en-US" altLang="ko-KR" dirty="0"/>
              <a:t> format a20 : </a:t>
            </a:r>
            <a:r>
              <a:rPr lang="en-US" altLang="ko-KR" dirty="0" err="1"/>
              <a:t>bookname</a:t>
            </a:r>
            <a:r>
              <a:rPr lang="ko-KR" altLang="en-US" dirty="0"/>
              <a:t>을 길이 </a:t>
            </a:r>
            <a:r>
              <a:rPr lang="en-US" altLang="ko-KR" dirty="0"/>
              <a:t>20</a:t>
            </a:r>
            <a:r>
              <a:rPr lang="ko-KR" altLang="en-US" dirty="0"/>
              <a:t>의 문자 포맷으로 출력</a:t>
            </a:r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예</a:t>
            </a:r>
            <a:r>
              <a:rPr lang="en-US" altLang="ko-KR" dirty="0"/>
              <a:t>] column price format 999999 : price</a:t>
            </a:r>
            <a:r>
              <a:rPr lang="ko-KR" altLang="en-US" dirty="0"/>
              <a:t>를 길이 </a:t>
            </a:r>
            <a:r>
              <a:rPr lang="en-US" altLang="ko-KR" dirty="0"/>
              <a:t>6</a:t>
            </a:r>
            <a:r>
              <a:rPr lang="ko-KR" altLang="en-US" dirty="0"/>
              <a:t>개의 숫자 포맷으로 출력</a:t>
            </a:r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946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7DF72-A2BB-4D88-B07B-F5EFB203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 Developer</a:t>
            </a:r>
            <a:endParaRPr lang="ko-KR" altLang="en-US" dirty="0"/>
          </a:p>
        </p:txBody>
      </p:sp>
      <p:pic>
        <p:nvPicPr>
          <p:cNvPr id="9" name="내용 개체 틀 8" descr="스크린샷이(가) 표시된 사진&#10;&#10;자동 생성된 설명">
            <a:extLst>
              <a:ext uri="{FF2B5EF4-FFF2-40B4-BE49-F238E27FC236}">
                <a16:creationId xmlns:a16="http://schemas.microsoft.com/office/drawing/2014/main" id="{B4234731-8344-432D-A18B-2286BFEAF160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330926"/>
            <a:ext cx="5227064" cy="4194418"/>
          </a:xfrm>
        </p:spPr>
      </p:pic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93AC2E2E-9050-42DC-AEBA-16D082DE906D}"/>
              </a:ext>
            </a:extLst>
          </p:cNvPr>
          <p:cNvSpPr txBox="1">
            <a:spLocks/>
          </p:cNvSpPr>
          <p:nvPr/>
        </p:nvSpPr>
        <p:spPr>
          <a:xfrm>
            <a:off x="530206" y="1124744"/>
            <a:ext cx="8506290" cy="5400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>
                <a:srgbClr val="559E5B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defTabSz="685800" rtl="0" eaLnBrk="1" latinLnBrk="1" hangingPunct="1">
              <a:lnSpc>
                <a:spcPct val="90000"/>
              </a:lnSpc>
              <a:spcBef>
                <a:spcPts val="375"/>
              </a:spcBef>
              <a:spcAft>
                <a:spcPts val="400"/>
              </a:spcAft>
              <a:buClr>
                <a:srgbClr val="9DCBA0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685800" rtl="0" eaLnBrk="1" latinLnBrk="1" hangingPunct="1">
              <a:lnSpc>
                <a:spcPct val="90000"/>
              </a:lnSpc>
              <a:spcBef>
                <a:spcPts val="375"/>
              </a:spcBef>
              <a:spcAft>
                <a:spcPts val="300"/>
              </a:spcAft>
              <a:buClr>
                <a:srgbClr val="9DCBA0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685800" rtl="0" eaLnBrk="1" latinLnBrk="1" hangingPunct="1">
              <a:lnSpc>
                <a:spcPct val="90000"/>
              </a:lnSpc>
              <a:spcBef>
                <a:spcPts val="375"/>
              </a:spcBef>
              <a:spcAft>
                <a:spcPts val="300"/>
              </a:spcAft>
              <a:buClr>
                <a:srgbClr val="9DCBA0"/>
              </a:buClr>
              <a:buSzPct val="96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685800" rtl="0" eaLnBrk="1" latinLnBrk="1" hangingPunct="1">
              <a:lnSpc>
                <a:spcPct val="90000"/>
              </a:lnSpc>
              <a:spcBef>
                <a:spcPts val="375"/>
              </a:spcBef>
              <a:buClr>
                <a:srgbClr val="9DCBA0"/>
              </a:buClr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>
                <a:latin typeface="+mj-ea"/>
              </a:rPr>
              <a:t>SQL Developer </a:t>
            </a:r>
            <a:r>
              <a:rPr lang="ko-KR" altLang="en-US" smtClean="0">
                <a:latin typeface="+mj-ea"/>
              </a:rPr>
              <a:t>설치</a:t>
            </a:r>
            <a:endParaRPr lang="en-US" altLang="ko-KR" smtClean="0">
              <a:latin typeface="+mj-ea"/>
            </a:endParaRPr>
          </a:p>
          <a:p>
            <a:pPr marL="390525" lvl="1" indent="-285750"/>
            <a:r>
              <a:rPr lang="ko-KR" altLang="en-US" smtClean="0">
                <a:latin typeface="+mj-ea"/>
              </a:rPr>
              <a:t>오라클에서</a:t>
            </a:r>
            <a:r>
              <a:rPr lang="en-US" altLang="ko-KR" smtClean="0">
                <a:latin typeface="+mj-ea"/>
              </a:rPr>
              <a:t> </a:t>
            </a:r>
            <a:r>
              <a:rPr lang="ko-KR" altLang="en-US" smtClean="0">
                <a:latin typeface="+mj-ea"/>
              </a:rPr>
              <a:t>내려받아 설치함 </a:t>
            </a:r>
            <a:r>
              <a:rPr lang="en-US" altLang="ko-KR" smtClean="0">
                <a:latin typeface="+mj-ea"/>
              </a:rPr>
              <a:t>=&gt; </a:t>
            </a:r>
            <a:r>
              <a:rPr lang="ko-KR" altLang="en-US" smtClean="0">
                <a:latin typeface="+mj-ea"/>
              </a:rPr>
              <a:t> </a:t>
            </a:r>
            <a:r>
              <a:rPr lang="en-US" altLang="ko-KR" sz="1000">
                <a:latin typeface="+mj-ea"/>
                <a:hlinkClick r:id="rId4"/>
              </a:rPr>
              <a:t>https://</a:t>
            </a:r>
            <a:r>
              <a:rPr lang="en-US" altLang="ko-KR" sz="1000" smtClean="0">
                <a:latin typeface="+mj-ea"/>
                <a:hlinkClick r:id="rId4"/>
              </a:rPr>
              <a:t>www.oracle.com/tools/downloads/sqldev-downloads.html</a:t>
            </a:r>
            <a:endParaRPr lang="en-US" altLang="ko-KR" sz="1000">
              <a:latin typeface="+mj-ea"/>
            </a:endParaRPr>
          </a:p>
          <a:p>
            <a:pPr marL="390525" lvl="1" indent="-285750"/>
            <a:r>
              <a:rPr lang="ko-KR" altLang="en-US" smtClean="0">
                <a:latin typeface="+mj-ea"/>
              </a:rPr>
              <a:t>임의의 폴더에 압축파일을</a:t>
            </a:r>
            <a:r>
              <a:rPr lang="en-US" altLang="ko-KR" smtClean="0">
                <a:latin typeface="+mj-ea"/>
              </a:rPr>
              <a:t> </a:t>
            </a:r>
            <a:r>
              <a:rPr lang="ko-KR" altLang="en-US" smtClean="0">
                <a:latin typeface="+mj-ea"/>
              </a:rPr>
              <a:t>해제하고 실행은 폴더에 포함된 </a:t>
            </a:r>
            <a:r>
              <a:rPr lang="en-US" altLang="ko-KR" smtClean="0">
                <a:latin typeface="+mj-ea"/>
              </a:rPr>
              <a:t>sqldeveloper.exe </a:t>
            </a:r>
            <a:r>
              <a:rPr lang="ko-KR" altLang="en-US" smtClean="0">
                <a:latin typeface="+mj-ea"/>
              </a:rPr>
              <a:t>파일을 실행시킨다</a:t>
            </a:r>
            <a:r>
              <a:rPr lang="en-US" altLang="ko-KR" smtClean="0">
                <a:latin typeface="+mj-ea"/>
              </a:rPr>
              <a:t>. </a:t>
            </a:r>
            <a:br>
              <a:rPr lang="en-US" altLang="ko-KR" smtClean="0">
                <a:latin typeface="+mj-ea"/>
              </a:rPr>
            </a:br>
            <a:r>
              <a:rPr lang="en-US" altLang="ko-KR" smtClean="0">
                <a:latin typeface="+mj-ea"/>
              </a:rPr>
              <a:t>(</a:t>
            </a:r>
            <a:r>
              <a:rPr lang="ko-KR" altLang="en-US" smtClean="0">
                <a:latin typeface="+mj-ea"/>
              </a:rPr>
              <a:t>단축아이콘을 만들어두면 편리하다</a:t>
            </a:r>
            <a:r>
              <a:rPr lang="en-US" altLang="ko-KR" smtClean="0">
                <a:latin typeface="+mj-ea"/>
              </a:rPr>
              <a:t>)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840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7DF72-A2BB-4D88-B07B-F5EFB203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 Developer</a:t>
            </a:r>
            <a:endParaRPr lang="ko-KR" altLang="en-US" dirty="0"/>
          </a:p>
        </p:txBody>
      </p:sp>
      <p:pic>
        <p:nvPicPr>
          <p:cNvPr id="6" name="내용 개체 틀 5" descr="스크린샷이(가) 표시된 사진&#10;&#10;자동 생성된 설명">
            <a:extLst>
              <a:ext uri="{FF2B5EF4-FFF2-40B4-BE49-F238E27FC236}">
                <a16:creationId xmlns:a16="http://schemas.microsoft.com/office/drawing/2014/main" id="{1483FE7D-0702-4FA6-A028-BCB8F15323B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25" y="1828624"/>
            <a:ext cx="8208963" cy="3992914"/>
          </a:xfr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162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7DF72-A2BB-4D88-B07B-F5EFB203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SQL </a:t>
            </a:r>
            <a:r>
              <a:rPr lang="ko-KR" altLang="en-US" dirty="0"/>
              <a:t>소개</a:t>
            </a:r>
          </a:p>
        </p:txBody>
      </p:sp>
      <p:pic>
        <p:nvPicPr>
          <p:cNvPr id="7" name="내용 개체 틀 6" descr="스크린샷이(가) 표시된 사진&#10;&#10;자동 생성된 설명">
            <a:extLst>
              <a:ext uri="{FF2B5EF4-FFF2-40B4-BE49-F238E27FC236}">
                <a16:creationId xmlns:a16="http://schemas.microsoft.com/office/drawing/2014/main" id="{022F4FA5-F101-407E-B11A-370CE80C42DA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25" y="2336978"/>
            <a:ext cx="8208963" cy="2976206"/>
          </a:xfr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853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7DF72-A2BB-4D88-B07B-F5EFB203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SQL </a:t>
            </a:r>
            <a:r>
              <a:rPr lang="ko-KR" altLang="en-US" dirty="0"/>
              <a:t>소개</a:t>
            </a:r>
          </a:p>
        </p:txBody>
      </p:sp>
      <p:pic>
        <p:nvPicPr>
          <p:cNvPr id="6" name="내용 개체 틀 5" descr="스크린샷이(가) 표시된 사진&#10;&#10;자동 생성된 설명">
            <a:extLst>
              <a:ext uri="{FF2B5EF4-FFF2-40B4-BE49-F238E27FC236}">
                <a16:creationId xmlns:a16="http://schemas.microsoft.com/office/drawing/2014/main" id="{58B1A264-CDC3-4E9C-B2A5-54123DC43C34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36" y="2060848"/>
            <a:ext cx="7210127" cy="2267659"/>
          </a:xfr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290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7DF72-A2BB-4D88-B07B-F5EFB203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SQL </a:t>
            </a:r>
            <a:r>
              <a:rPr lang="ko-KR" altLang="en-US" dirty="0"/>
              <a:t>소개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45CE0A3-FBC7-48BA-A76C-B89FD0A114C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42891" y="1268760"/>
            <a:ext cx="7354162" cy="4032448"/>
          </a:xfrm>
        </p:spPr>
        <p:txBody>
          <a:bodyPr/>
          <a:lstStyle/>
          <a:p>
            <a:r>
              <a:rPr lang="en-US" altLang="ko-KR" dirty="0"/>
              <a:t>SQL </a:t>
            </a:r>
            <a:r>
              <a:rPr lang="ko-KR" altLang="en-US" dirty="0"/>
              <a:t>기능에 따른 분류</a:t>
            </a:r>
          </a:p>
          <a:p>
            <a:pPr lvl="1"/>
            <a:r>
              <a:rPr lang="ko-KR" altLang="en-US" dirty="0"/>
              <a:t>데이터 </a:t>
            </a:r>
            <a:r>
              <a:rPr lang="ko-KR" altLang="en-US" dirty="0" err="1"/>
              <a:t>정의어</a:t>
            </a:r>
            <a:r>
              <a:rPr lang="en-US" altLang="ko-KR" dirty="0"/>
              <a:t>(</a:t>
            </a:r>
            <a:r>
              <a:rPr lang="en-US" altLang="ko-KR" b="1" dirty="0"/>
              <a:t>DDL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테이블이나 관계의 구조를 생성하는 데 사용</a:t>
            </a:r>
            <a:endParaRPr lang="en-US" altLang="ko-KR" dirty="0"/>
          </a:p>
          <a:p>
            <a:pPr lvl="2"/>
            <a:r>
              <a:rPr lang="en-US" altLang="ko-KR" dirty="0"/>
              <a:t>CREATE, ALTER,  DROP </a:t>
            </a:r>
            <a:r>
              <a:rPr lang="ko-KR" altLang="en-US" dirty="0"/>
              <a:t>문 등이 있음</a:t>
            </a:r>
            <a:r>
              <a:rPr lang="en-US" altLang="ko-KR" dirty="0"/>
              <a:t>. </a:t>
            </a:r>
          </a:p>
          <a:p>
            <a:pPr lvl="3"/>
            <a:endParaRPr lang="en-US" altLang="ko-KR" dirty="0"/>
          </a:p>
          <a:p>
            <a:pPr lvl="1"/>
            <a:r>
              <a:rPr lang="ko-KR" altLang="en-US" dirty="0"/>
              <a:t>데이터 </a:t>
            </a:r>
            <a:r>
              <a:rPr lang="ko-KR" altLang="en-US" dirty="0" err="1"/>
              <a:t>조작어</a:t>
            </a:r>
            <a:r>
              <a:rPr lang="en-US" altLang="ko-KR" dirty="0"/>
              <a:t>(</a:t>
            </a:r>
            <a:r>
              <a:rPr lang="en-US" altLang="ko-KR" b="1" dirty="0"/>
              <a:t>DML</a:t>
            </a:r>
            <a:r>
              <a:rPr lang="en-US" altLang="ko-KR" dirty="0"/>
              <a:t>) </a:t>
            </a:r>
          </a:p>
          <a:p>
            <a:pPr lvl="2"/>
            <a:r>
              <a:rPr lang="ko-KR" altLang="en-US" dirty="0"/>
              <a:t>테이블에 데이터를 검색</a:t>
            </a:r>
            <a:r>
              <a:rPr lang="en-US" altLang="ko-KR" dirty="0"/>
              <a:t>, </a:t>
            </a:r>
            <a:r>
              <a:rPr lang="ko-KR" altLang="en-US" dirty="0"/>
              <a:t>삽입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삭제하는 데 사용</a:t>
            </a:r>
            <a:endParaRPr lang="en-US" altLang="ko-KR" dirty="0"/>
          </a:p>
          <a:p>
            <a:pPr lvl="2"/>
            <a:r>
              <a:rPr lang="en-US" altLang="ko-KR" dirty="0"/>
              <a:t>SELECT, INSERT, DELETE, UPDATE </a:t>
            </a:r>
            <a:r>
              <a:rPr lang="ko-KR" altLang="en-US" dirty="0"/>
              <a:t>문 등이 있음</a:t>
            </a:r>
            <a:r>
              <a:rPr lang="en-US" altLang="ko-KR" dirty="0"/>
              <a:t>. </a:t>
            </a:r>
          </a:p>
          <a:p>
            <a:pPr lvl="3"/>
            <a:r>
              <a:rPr lang="en-US" altLang="ko-KR" dirty="0"/>
              <a:t>SELECT </a:t>
            </a:r>
            <a:r>
              <a:rPr lang="ko-KR" altLang="en-US" dirty="0"/>
              <a:t>문은 특별히 </a:t>
            </a:r>
            <a:r>
              <a:rPr lang="ko-KR" altLang="en-US" dirty="0" err="1"/>
              <a:t>질의어</a:t>
            </a:r>
            <a:r>
              <a:rPr lang="en-US" altLang="ko-KR" dirty="0"/>
              <a:t>(query)</a:t>
            </a:r>
            <a:r>
              <a:rPr lang="ko-KR" altLang="en-US" dirty="0"/>
              <a:t>라고 함</a:t>
            </a:r>
            <a:r>
              <a:rPr lang="en-US" altLang="ko-KR" dirty="0"/>
              <a:t>.</a:t>
            </a:r>
          </a:p>
          <a:p>
            <a:pPr lvl="3"/>
            <a:endParaRPr lang="en-US" altLang="ko-KR" dirty="0"/>
          </a:p>
          <a:p>
            <a:pPr lvl="1"/>
            <a:r>
              <a:rPr lang="ko-KR" altLang="en-US" dirty="0"/>
              <a:t>데이터 </a:t>
            </a:r>
            <a:r>
              <a:rPr lang="ko-KR" altLang="en-US" dirty="0" err="1"/>
              <a:t>제어어</a:t>
            </a:r>
            <a:r>
              <a:rPr lang="en-US" altLang="ko-KR" dirty="0"/>
              <a:t>(</a:t>
            </a:r>
            <a:r>
              <a:rPr lang="en-US" altLang="ko-KR" b="1" dirty="0"/>
              <a:t>DCL</a:t>
            </a:r>
            <a:r>
              <a:rPr lang="en-US" altLang="ko-KR" dirty="0"/>
              <a:t>) </a:t>
            </a:r>
          </a:p>
          <a:p>
            <a:pPr lvl="2"/>
            <a:r>
              <a:rPr lang="ko-KR" altLang="en-US" dirty="0"/>
              <a:t>데이터의 사용 권한을 관리하는 데 사용</a:t>
            </a:r>
            <a:endParaRPr lang="en-US" altLang="ko-KR" dirty="0"/>
          </a:p>
          <a:p>
            <a:pPr lvl="2"/>
            <a:r>
              <a:rPr lang="en-US" altLang="ko-KR" dirty="0"/>
              <a:t>GRANT, REVOKE </a:t>
            </a:r>
            <a:r>
              <a:rPr lang="ko-KR" altLang="en-US" dirty="0"/>
              <a:t>문 등이 있음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571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88605F-9558-48D1-9C04-D0B92D4A3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Chapter 03. SQL </a:t>
            </a:r>
            <a:r>
              <a:rPr lang="ko-KR" altLang="en-US" sz="3600" dirty="0"/>
              <a:t>기초</a:t>
            </a:r>
          </a:p>
        </p:txBody>
      </p:sp>
    </p:spTree>
    <p:extLst>
      <p:ext uri="{BB962C8B-B14F-4D97-AF65-F5344CB8AC3E}">
        <p14:creationId xmlns:p14="http://schemas.microsoft.com/office/powerpoint/2010/main" val="317932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7DF72-A2BB-4D88-B07B-F5EFB203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SQL </a:t>
            </a:r>
            <a:r>
              <a:rPr lang="ko-KR" altLang="en-US" dirty="0"/>
              <a:t>소개</a:t>
            </a: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4D83BE2A-6C08-49A7-88B6-4A9E9DF04A7E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814" y="1844824"/>
            <a:ext cx="6042372" cy="4060809"/>
          </a:xfr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51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7DF72-A2BB-4D88-B07B-F5EFB203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SQL </a:t>
            </a:r>
            <a:r>
              <a:rPr lang="ko-KR" altLang="en-US" dirty="0"/>
              <a:t>소개</a:t>
            </a:r>
          </a:p>
        </p:txBody>
      </p:sp>
      <p:pic>
        <p:nvPicPr>
          <p:cNvPr id="7" name="내용 개체 틀 6" descr="스크린샷이(가) 표시된 사진&#10;&#10;자동 생성된 설명">
            <a:extLst>
              <a:ext uri="{FF2B5EF4-FFF2-40B4-BE49-F238E27FC236}">
                <a16:creationId xmlns:a16="http://schemas.microsoft.com/office/drawing/2014/main" id="{BF804C50-A5F7-4BEC-8FBC-26D67E60374F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67" y="2853523"/>
            <a:ext cx="7383508" cy="1105665"/>
          </a:xfrm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22680942-150C-4670-9ECD-BCB853FFB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96" y="1761651"/>
            <a:ext cx="7325196" cy="1086386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84B97790-ADD4-40A3-9447-96BDD7784A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293096"/>
            <a:ext cx="7081233" cy="22344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5649EF-8F26-49FB-8E2A-8AE2F9455441}"/>
              </a:ext>
            </a:extLst>
          </p:cNvPr>
          <p:cNvSpPr txBox="1"/>
          <p:nvPr/>
        </p:nvSpPr>
        <p:spPr>
          <a:xfrm>
            <a:off x="827584" y="1330631"/>
            <a:ext cx="6022669" cy="373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예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) 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김연아 고객의 전화번호를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찾으시오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503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6D1CC8-1350-46D7-9DDB-853A9641647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SELECT </a:t>
            </a:r>
            <a:r>
              <a:rPr lang="ko-KR" altLang="en-US" dirty="0"/>
              <a:t>문</a:t>
            </a:r>
            <a:endParaRPr lang="en-US" altLang="ko-KR" dirty="0"/>
          </a:p>
          <a:p>
            <a:r>
              <a:rPr lang="ko-KR" altLang="en-US" dirty="0"/>
              <a:t>집계 함수와 </a:t>
            </a:r>
            <a:r>
              <a:rPr lang="en-US" altLang="ko-KR" dirty="0"/>
              <a:t>GROUP BY</a:t>
            </a:r>
          </a:p>
          <a:p>
            <a:r>
              <a:rPr lang="ko-KR" altLang="en-US" dirty="0"/>
              <a:t>두 개 이상 테이블에서 </a:t>
            </a:r>
            <a:r>
              <a:rPr lang="en-US" altLang="ko-KR" dirty="0"/>
              <a:t>SQL </a:t>
            </a:r>
            <a:r>
              <a:rPr lang="ko-KR" altLang="en-US" dirty="0"/>
              <a:t>질의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AA7DF72-A2BB-4D88-B07B-F5EFB203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데이터 </a:t>
            </a:r>
            <a:r>
              <a:rPr lang="ko-KR" altLang="en-US" dirty="0" err="1"/>
              <a:t>조작어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검색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20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6D1CC8-1350-46D7-9DDB-853A9641647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SELECT </a:t>
            </a:r>
            <a:r>
              <a:rPr lang="ko-KR" altLang="en-US" dirty="0"/>
              <a:t>문의 구성 요소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SELECT </a:t>
            </a:r>
            <a:r>
              <a:rPr lang="ko-KR" altLang="en-US" dirty="0"/>
              <a:t>문의 기본 문법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AA7DF72-A2BB-4D88-B07B-F5EFB203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데이터 </a:t>
            </a:r>
            <a:r>
              <a:rPr lang="ko-KR" altLang="en-US" dirty="0" err="1"/>
              <a:t>조작어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검색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17419D1-2325-41AA-A8A4-220609F863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128019"/>
            <a:ext cx="6948264" cy="2397325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9604823D-0CCF-4A33-8A3D-5D89C387FF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628800"/>
            <a:ext cx="5180289" cy="2063976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583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6D1CC8-1350-46D7-9DDB-853A9641647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SELECT </a:t>
            </a:r>
            <a:r>
              <a:rPr lang="ko-KR" altLang="en-US" dirty="0"/>
              <a:t>문의 기본 문법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AA7DF72-A2BB-4D88-B07B-F5EFB203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데이터 </a:t>
            </a:r>
            <a:r>
              <a:rPr lang="ko-KR" altLang="en-US" dirty="0" err="1"/>
              <a:t>조작어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검색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A38445B-6469-4F1E-B970-70DB4E484A82}"/>
              </a:ext>
            </a:extLst>
          </p:cNvPr>
          <p:cNvGrpSpPr/>
          <p:nvPr/>
        </p:nvGrpSpPr>
        <p:grpSpPr>
          <a:xfrm>
            <a:off x="1198797" y="1700808"/>
            <a:ext cx="6746405" cy="4152246"/>
            <a:chOff x="1203997" y="2103282"/>
            <a:chExt cx="6746405" cy="4152246"/>
          </a:xfrm>
        </p:grpSpPr>
        <p:pic>
          <p:nvPicPr>
            <p:cNvPr id="9" name="그림 8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9E8C69D5-7A6B-41D9-8A33-2C34CC2DE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3997" y="3323044"/>
              <a:ext cx="6680371" cy="2932484"/>
            </a:xfrm>
            <a:prstGeom prst="rect">
              <a:avLst/>
            </a:prstGeom>
          </p:spPr>
        </p:pic>
        <p:pic>
          <p:nvPicPr>
            <p:cNvPr id="6" name="그림 5" descr="스크린샷, 나무, 조류이(가) 표시된 사진&#10;&#10;자동 생성된 설명">
              <a:extLst>
                <a:ext uri="{FF2B5EF4-FFF2-40B4-BE49-F238E27FC236}">
                  <a16:creationId xmlns:a16="http://schemas.microsoft.com/office/drawing/2014/main" id="{958B57E6-4A3D-4D24-98BF-C2089A17DA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79"/>
            <a:stretch/>
          </p:blipFill>
          <p:spPr>
            <a:xfrm>
              <a:off x="1204002" y="2103282"/>
              <a:ext cx="6746400" cy="1324545"/>
            </a:xfrm>
            <a:prstGeom prst="rect">
              <a:avLst/>
            </a:prstGeom>
          </p:spPr>
        </p:pic>
      </p:grpSp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701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 descr="테이블이(가) 표시된 사진&#10;&#10;자동 생성된 설명">
            <a:extLst>
              <a:ext uri="{FF2B5EF4-FFF2-40B4-BE49-F238E27FC236}">
                <a16:creationId xmlns:a16="http://schemas.microsoft.com/office/drawing/2014/main" id="{C319B704-24EB-49D2-8AF6-E6659568317A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92" y="1627404"/>
            <a:ext cx="8170960" cy="1010594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AA7DF72-A2BB-4D88-B07B-F5EFB203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SELECT </a:t>
            </a:r>
            <a:r>
              <a:rPr lang="ko-KR" altLang="en-US" dirty="0"/>
              <a:t>문 예제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DF73E4-BA0F-4662-9CA5-7168432365BD}"/>
              </a:ext>
            </a:extLst>
          </p:cNvPr>
          <p:cNvSpPr txBox="1"/>
          <p:nvPr/>
        </p:nvSpPr>
        <p:spPr>
          <a:xfrm>
            <a:off x="539552" y="1278547"/>
            <a:ext cx="6120000" cy="373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질의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3-1  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모든 도서의 이름과 가격을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검색하시오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그림 7" descr="영수증이(가) 표시된 사진&#10;&#10;자동 생성된 설명">
            <a:extLst>
              <a:ext uri="{FF2B5EF4-FFF2-40B4-BE49-F238E27FC236}">
                <a16:creationId xmlns:a16="http://schemas.microsoft.com/office/drawing/2014/main" id="{E52432B0-6B8A-48B5-A3C5-FEB9DCF3AC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1340768"/>
            <a:ext cx="1955412" cy="23893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D484E0-049E-491C-9FBF-31E950BC2E0E}"/>
              </a:ext>
            </a:extLst>
          </p:cNvPr>
          <p:cNvSpPr txBox="1"/>
          <p:nvPr/>
        </p:nvSpPr>
        <p:spPr>
          <a:xfrm>
            <a:off x="539552" y="4149080"/>
            <a:ext cx="6120000" cy="373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질의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3-1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변형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 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모든 도서의 이름과 가격을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검색하시오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2B9EB69-BB79-43EE-8B74-DC4B3B108E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52" y="4510278"/>
            <a:ext cx="8188298" cy="983484"/>
          </a:xfrm>
          <a:prstGeom prst="rect">
            <a:avLst/>
          </a:prstGeom>
        </p:spPr>
      </p:pic>
      <p:pic>
        <p:nvPicPr>
          <p:cNvPr id="15" name="그림 14" descr="영수증, 텍스트이(가) 표시된 사진&#10;&#10;자동 생성된 설명">
            <a:extLst>
              <a:ext uri="{FF2B5EF4-FFF2-40B4-BE49-F238E27FC236}">
                <a16:creationId xmlns:a16="http://schemas.microsoft.com/office/drawing/2014/main" id="{2CCB5EC7-C5E3-4BCD-8A4A-6A33A963F6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852" y="4226541"/>
            <a:ext cx="1954800" cy="2353404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26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7DF72-A2BB-4D88-B07B-F5EFB203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SELECT </a:t>
            </a:r>
            <a:r>
              <a:rPr lang="ko-KR" altLang="en-US" dirty="0"/>
              <a:t>문 예제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DF73E4-BA0F-4662-9CA5-7168432365BD}"/>
              </a:ext>
            </a:extLst>
          </p:cNvPr>
          <p:cNvSpPr txBox="1"/>
          <p:nvPr/>
        </p:nvSpPr>
        <p:spPr>
          <a:xfrm>
            <a:off x="539552" y="1278547"/>
            <a:ext cx="5976664" cy="373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질의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3-2  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모든 도서의 도서번호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, 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도서이름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출판사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가격을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검색하시오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263A2E-C3AB-4503-8DEC-D1B5310D7B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78"/>
          <a:stretch/>
        </p:blipFill>
        <p:spPr>
          <a:xfrm>
            <a:off x="542522" y="1746563"/>
            <a:ext cx="6821758" cy="936104"/>
          </a:xfrm>
          <a:prstGeom prst="rect">
            <a:avLst/>
          </a:prstGeom>
        </p:spPr>
      </p:pic>
      <p:pic>
        <p:nvPicPr>
          <p:cNvPr id="12" name="그림 11" descr="영수증이(가) 표시된 사진&#10;&#10;자동 생성된 설명">
            <a:extLst>
              <a:ext uri="{FF2B5EF4-FFF2-40B4-BE49-F238E27FC236}">
                <a16:creationId xmlns:a16="http://schemas.microsoft.com/office/drawing/2014/main" id="{C4C694A7-7A37-4651-A873-FE9D8B89E9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442820"/>
            <a:ext cx="3142438" cy="214641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67E98F6-49D3-458E-8CAA-8BD8F1B922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96"/>
          <a:stretch/>
        </p:blipFill>
        <p:spPr>
          <a:xfrm>
            <a:off x="542522" y="2492896"/>
            <a:ext cx="6821758" cy="936104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971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7DF72-A2BB-4D88-B07B-F5EFB203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SELECT </a:t>
            </a:r>
            <a:r>
              <a:rPr lang="ko-KR" altLang="en-US" dirty="0"/>
              <a:t>문 예제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DF73E4-BA0F-4662-9CA5-7168432365BD}"/>
              </a:ext>
            </a:extLst>
          </p:cNvPr>
          <p:cNvSpPr txBox="1"/>
          <p:nvPr/>
        </p:nvSpPr>
        <p:spPr>
          <a:xfrm>
            <a:off x="539552" y="1278547"/>
            <a:ext cx="5760640" cy="373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질의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3-3  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도서 테이블에 있는 모든 출판사를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검색하시오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71034F6E-FA0D-4813-9793-221D853581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72" y="1754954"/>
            <a:ext cx="7576397" cy="940558"/>
          </a:xfrm>
          <a:prstGeom prst="rect">
            <a:avLst/>
          </a:prstGeom>
        </p:spPr>
      </p:pic>
      <p:pic>
        <p:nvPicPr>
          <p:cNvPr id="7" name="그림 6" descr="개체, 시계이(가) 표시된 사진&#10;&#10;자동 생성된 설명">
            <a:extLst>
              <a:ext uri="{FF2B5EF4-FFF2-40B4-BE49-F238E27FC236}">
                <a16:creationId xmlns:a16="http://schemas.microsoft.com/office/drawing/2014/main" id="{D8A7CB2B-B866-4214-A7F7-E1F57289A7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014" y="1513331"/>
            <a:ext cx="1088916" cy="26789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DD15AFA-F590-4319-B09D-CC4E5B3603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91" y="4379561"/>
            <a:ext cx="7488193" cy="883310"/>
          </a:xfrm>
          <a:prstGeom prst="rect">
            <a:avLst/>
          </a:prstGeom>
        </p:spPr>
      </p:pic>
      <p:pic>
        <p:nvPicPr>
          <p:cNvPr id="13" name="그림 12" descr="시계이(가) 표시된 사진&#10;&#10;자동 생성된 설명">
            <a:extLst>
              <a:ext uri="{FF2B5EF4-FFF2-40B4-BE49-F238E27FC236}">
                <a16:creationId xmlns:a16="http://schemas.microsoft.com/office/drawing/2014/main" id="{92638A36-81B2-4B8C-BA13-F60AD8E7B0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468" y="4379561"/>
            <a:ext cx="1088916" cy="1732367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A101E7A9-4B0F-4B84-BF0C-1E779774DA36}"/>
              </a:ext>
            </a:extLst>
          </p:cNvPr>
          <p:cNvSpPr txBox="1">
            <a:spLocks/>
          </p:cNvSpPr>
          <p:nvPr/>
        </p:nvSpPr>
        <p:spPr bwMode="auto">
          <a:xfrm>
            <a:off x="517525" y="4005064"/>
            <a:ext cx="6121375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/>
              <a:t>※ </a:t>
            </a:r>
            <a:r>
              <a:rPr lang="ko-KR" altLang="en-US" sz="1400" dirty="0"/>
              <a:t>중복을 제거하고 싶으면 </a:t>
            </a:r>
            <a:r>
              <a:rPr lang="en-US" altLang="ko-KR" sz="1400" dirty="0"/>
              <a:t>DISTINCT</a:t>
            </a:r>
            <a:r>
              <a:rPr lang="ko-KR" altLang="en-US" sz="1400" dirty="0"/>
              <a:t> 키워드를 사용</a:t>
            </a:r>
          </a:p>
          <a:p>
            <a:pPr marL="0" indent="0">
              <a:buNone/>
            </a:pPr>
            <a:endParaRPr lang="en-US" altLang="ko-KR" sz="800" dirty="0"/>
          </a:p>
          <a:p>
            <a:pPr marL="0" indent="0">
              <a:buFont typeface="Wingdings" pitchFamily="2" charset="2"/>
              <a:buNone/>
            </a:pPr>
            <a:endParaRPr kumimoji="0" lang="en-US" altLang="ko-KR" sz="800" dirty="0"/>
          </a:p>
          <a:p>
            <a:endParaRPr kumimoji="0" lang="en-US" altLang="ko-KR" dirty="0"/>
          </a:p>
          <a:p>
            <a:endParaRPr kumimoji="0" lang="en-US" altLang="ko-KR" dirty="0"/>
          </a:p>
          <a:p>
            <a:endParaRPr kumimoji="0" lang="en-US" altLang="ko-KR" dirty="0"/>
          </a:p>
          <a:p>
            <a:endParaRPr kumimoji="0" lang="en-US" altLang="ko-KR" dirty="0"/>
          </a:p>
          <a:p>
            <a:endParaRPr kumimoji="0" lang="en-US" altLang="ko-KR" dirty="0"/>
          </a:p>
          <a:p>
            <a:endParaRPr kumimoji="0" lang="en-US" altLang="ko-KR" dirty="0"/>
          </a:p>
          <a:p>
            <a:endParaRPr kumimoji="0" lang="en-US" altLang="ko-KR" dirty="0"/>
          </a:p>
          <a:p>
            <a:endParaRPr kumimoji="0"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915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7DF72-A2BB-4D88-B07B-F5EFB203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 검색</a:t>
            </a:r>
            <a:r>
              <a:rPr lang="en-US" altLang="ko-KR" dirty="0"/>
              <a:t>_WHERE 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D55E661-9F49-4EC9-951C-7DD1EA5ED05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0206" y="1124744"/>
            <a:ext cx="8208912" cy="5400600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비교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A10C5E00-DD32-40D7-84FE-EBD36EA0D4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00" y="1107295"/>
            <a:ext cx="6882887" cy="26012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FCEAE0-964C-4685-948D-3788B56207B9}"/>
              </a:ext>
            </a:extLst>
          </p:cNvPr>
          <p:cNvSpPr txBox="1"/>
          <p:nvPr/>
        </p:nvSpPr>
        <p:spPr>
          <a:xfrm>
            <a:off x="937200" y="4169448"/>
            <a:ext cx="5649954" cy="373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질의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3-4  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가격이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20,000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원 미만인 도서를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검색하시오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D522B537-145B-4BF6-90A9-DC9261BB91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72"/>
          <a:stretch/>
        </p:blipFill>
        <p:spPr>
          <a:xfrm>
            <a:off x="902801" y="4559297"/>
            <a:ext cx="6862954" cy="1115307"/>
          </a:xfrm>
          <a:prstGeom prst="rect">
            <a:avLst/>
          </a:prstGeom>
        </p:spPr>
      </p:pic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36D03414-7E78-4390-8CA4-B5170C98DF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9" r="48913"/>
          <a:stretch/>
        </p:blipFill>
        <p:spPr>
          <a:xfrm>
            <a:off x="4753624" y="4559297"/>
            <a:ext cx="3911170" cy="1973608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187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7DF72-A2BB-4D88-B07B-F5EFB203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 검색</a:t>
            </a:r>
            <a:r>
              <a:rPr lang="en-US" altLang="ko-KR" dirty="0"/>
              <a:t>_WHERE 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D55E661-9F49-4EC9-951C-7DD1EA5ED05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42276" y="1124744"/>
            <a:ext cx="8208912" cy="5400600"/>
          </a:xfrm>
        </p:spPr>
        <p:txBody>
          <a:bodyPr/>
          <a:lstStyle/>
          <a:p>
            <a:r>
              <a:rPr lang="ko-KR" altLang="en-US" dirty="0"/>
              <a:t>비교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47FC02-7727-47BD-8F3C-F0FF2AE01553}"/>
              </a:ext>
            </a:extLst>
          </p:cNvPr>
          <p:cNvSpPr txBox="1"/>
          <p:nvPr/>
        </p:nvSpPr>
        <p:spPr>
          <a:xfrm>
            <a:off x="971600" y="1556792"/>
            <a:ext cx="6192688" cy="373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질의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3-5  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가격이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10,000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원 이상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20,000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이하인 도서를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검색하시오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DFCF2B45-218D-4ECD-8465-8825517350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991690"/>
            <a:ext cx="6228000" cy="2116739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64E302E6-4038-447B-8D0A-31EB61321E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255128"/>
            <a:ext cx="6228000" cy="212351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64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163D645-F8FB-4251-B666-5DF3ED3D38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SQL </a:t>
            </a:r>
            <a:r>
              <a:rPr lang="ko-KR" altLang="en-US" dirty="0"/>
              <a:t>학습에 사용할 마당서점 예제 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오라클 설치와 기본 사용법 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SQL </a:t>
            </a:r>
            <a:r>
              <a:rPr lang="ko-KR" altLang="en-US" dirty="0"/>
              <a:t>소개 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데이터 </a:t>
            </a:r>
            <a:r>
              <a:rPr lang="ko-KR" altLang="en-US" dirty="0" err="1"/>
              <a:t>조작어</a:t>
            </a:r>
            <a:r>
              <a:rPr lang="en-US" altLang="ko-KR" dirty="0"/>
              <a:t>–</a:t>
            </a:r>
            <a:r>
              <a:rPr lang="ko-KR" altLang="en-US" dirty="0"/>
              <a:t>검색 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데이터 </a:t>
            </a:r>
            <a:r>
              <a:rPr lang="ko-KR" altLang="en-US" dirty="0" err="1"/>
              <a:t>정의어</a:t>
            </a:r>
            <a:r>
              <a:rPr lang="ko-KR" altLang="en-US" dirty="0"/>
              <a:t> 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데이터 </a:t>
            </a:r>
            <a:r>
              <a:rPr lang="ko-KR" altLang="en-US" dirty="0" err="1"/>
              <a:t>조작어</a:t>
            </a:r>
            <a:r>
              <a:rPr lang="en-US" altLang="ko-KR" dirty="0"/>
              <a:t>–</a:t>
            </a:r>
            <a:r>
              <a:rPr lang="ko-KR" altLang="en-US" dirty="0"/>
              <a:t>삽입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192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7DF72-A2BB-4D88-B07B-F5EFB203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 검색</a:t>
            </a:r>
            <a:r>
              <a:rPr lang="en-US" altLang="ko-KR" dirty="0"/>
              <a:t>_WHERE 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D55E661-9F49-4EC9-951C-7DD1EA5ED05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42276" y="1124744"/>
            <a:ext cx="8208912" cy="5400600"/>
          </a:xfrm>
        </p:spPr>
        <p:txBody>
          <a:bodyPr/>
          <a:lstStyle/>
          <a:p>
            <a:r>
              <a:rPr lang="ko-KR" altLang="en-US" dirty="0"/>
              <a:t>집합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sz="800" kern="0" dirty="0">
              <a:solidFill>
                <a:prstClr val="black"/>
              </a:solidFill>
            </a:endParaRPr>
          </a:p>
          <a:p>
            <a:pPr lvl="1"/>
            <a:r>
              <a:rPr lang="ko-KR" altLang="en-US" kern="0" dirty="0">
                <a:solidFill>
                  <a:prstClr val="black"/>
                </a:solidFill>
              </a:rPr>
              <a:t>출판사가 ‘굿스포츠’ 혹은 ‘</a:t>
            </a:r>
            <a:r>
              <a:rPr lang="ko-KR" altLang="en-US" kern="0" dirty="0" err="1">
                <a:solidFill>
                  <a:prstClr val="black"/>
                </a:solidFill>
              </a:rPr>
              <a:t>대한미디어’가</a:t>
            </a:r>
            <a:r>
              <a:rPr lang="ko-KR" altLang="en-US" kern="0" dirty="0">
                <a:solidFill>
                  <a:prstClr val="black"/>
                </a:solidFill>
              </a:rPr>
              <a:t> 아닌 도서를 검색</a:t>
            </a:r>
            <a:endParaRPr lang="ko-KR" altLang="en-US" sz="1800" b="0" kern="0" dirty="0">
              <a:solidFill>
                <a:sysClr val="windowText" lastClr="000000"/>
              </a:solidFill>
            </a:endParaRPr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47FC02-7727-47BD-8F3C-F0FF2AE01553}"/>
              </a:ext>
            </a:extLst>
          </p:cNvPr>
          <p:cNvSpPr txBox="1"/>
          <p:nvPr/>
        </p:nvSpPr>
        <p:spPr>
          <a:xfrm>
            <a:off x="971600" y="1556792"/>
            <a:ext cx="6192688" cy="373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질의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3-6  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출판사가 ‘굿스포츠’ 혹은 ‘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대한미디어’인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 도서를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검색하시오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01325C8-57E7-4216-A23E-509EC04BB3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73" y="1989313"/>
            <a:ext cx="5651010" cy="2082890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FFA31806-E185-497A-BED0-EED137152F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574715"/>
            <a:ext cx="5651010" cy="2115781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951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7DF72-A2BB-4D88-B07B-F5EFB203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 검색</a:t>
            </a:r>
            <a:r>
              <a:rPr lang="en-US" altLang="ko-KR" dirty="0"/>
              <a:t>_WHERE 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D55E661-9F49-4EC9-951C-7DD1EA5ED05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42276" y="1124744"/>
            <a:ext cx="8208912" cy="5400600"/>
          </a:xfrm>
        </p:spPr>
        <p:txBody>
          <a:bodyPr/>
          <a:lstStyle/>
          <a:p>
            <a:r>
              <a:rPr lang="ko-KR" altLang="en-US" dirty="0"/>
              <a:t>패턴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47FC02-7727-47BD-8F3C-F0FF2AE01553}"/>
              </a:ext>
            </a:extLst>
          </p:cNvPr>
          <p:cNvSpPr txBox="1"/>
          <p:nvPr/>
        </p:nvSpPr>
        <p:spPr>
          <a:xfrm>
            <a:off x="971600" y="1556792"/>
            <a:ext cx="6192688" cy="373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질의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3-7   ‘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축구의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역사’를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 출간한 출판사를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검색하시오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CAF8ED-8A06-480E-9D86-CA547C41B9C9}"/>
              </a:ext>
            </a:extLst>
          </p:cNvPr>
          <p:cNvSpPr txBox="1"/>
          <p:nvPr/>
        </p:nvSpPr>
        <p:spPr>
          <a:xfrm>
            <a:off x="970816" y="3791156"/>
            <a:ext cx="6192688" cy="373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질의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3-8  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도서이름에 ‘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축구’가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 포함된 출판사를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검색하시오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AB2C0AF8-6B85-4ECE-AEED-A1D8889C30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32" y="1935289"/>
            <a:ext cx="6120000" cy="1493711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A6F002C2-0820-41C3-A526-779B766001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32" y="4165041"/>
            <a:ext cx="6120000" cy="1870905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15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7DF72-A2BB-4D88-B07B-F5EFB203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 검색</a:t>
            </a:r>
            <a:r>
              <a:rPr lang="en-US" altLang="ko-KR" dirty="0"/>
              <a:t>_WHERE 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D55E661-9F49-4EC9-951C-7DD1EA5ED05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42276" y="1124744"/>
            <a:ext cx="8208912" cy="5400600"/>
          </a:xfrm>
        </p:spPr>
        <p:txBody>
          <a:bodyPr/>
          <a:lstStyle/>
          <a:p>
            <a:r>
              <a:rPr lang="ko-KR" altLang="en-US" dirty="0"/>
              <a:t>패턴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47FC02-7727-47BD-8F3C-F0FF2AE01553}"/>
              </a:ext>
            </a:extLst>
          </p:cNvPr>
          <p:cNvSpPr txBox="1"/>
          <p:nvPr/>
        </p:nvSpPr>
        <p:spPr>
          <a:xfrm>
            <a:off x="971600" y="1556792"/>
            <a:ext cx="7056784" cy="373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질의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3-9  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도서이름의 왼쪽 두 번째 위치에 ‘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구’라는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 문자열을 갖는 도서를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검색하시오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EB9B659-7BC0-4111-80BA-2468F514B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41" y="2019138"/>
            <a:ext cx="6311301" cy="2273607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2FA12893-1C1C-4B45-BADD-1ABF38765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398431"/>
            <a:ext cx="6120680" cy="202122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161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7DF72-A2BB-4D88-B07B-F5EFB203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 검색</a:t>
            </a:r>
            <a:r>
              <a:rPr lang="en-US" altLang="ko-KR" dirty="0"/>
              <a:t>_WHERE 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D55E661-9F49-4EC9-951C-7DD1EA5ED05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42276" y="1124744"/>
            <a:ext cx="8208912" cy="5400600"/>
          </a:xfrm>
        </p:spPr>
        <p:txBody>
          <a:bodyPr/>
          <a:lstStyle/>
          <a:p>
            <a:r>
              <a:rPr lang="ko-KR" altLang="en-US" dirty="0"/>
              <a:t>복합조건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47FC02-7727-47BD-8F3C-F0FF2AE01553}"/>
              </a:ext>
            </a:extLst>
          </p:cNvPr>
          <p:cNvSpPr txBox="1"/>
          <p:nvPr/>
        </p:nvSpPr>
        <p:spPr>
          <a:xfrm>
            <a:off x="971600" y="1556792"/>
            <a:ext cx="6336704" cy="373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질의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3-10  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축구에 관한 도서 중 가격이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20,000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원 이상인 도서를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검색하시오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65F5F2-8F9E-458A-9C43-BF8CDAC4F57E}"/>
              </a:ext>
            </a:extLst>
          </p:cNvPr>
          <p:cNvSpPr txBox="1"/>
          <p:nvPr/>
        </p:nvSpPr>
        <p:spPr>
          <a:xfrm>
            <a:off x="971600" y="3825044"/>
            <a:ext cx="6192688" cy="373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질의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3-11  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출판사가 ‘굿스포츠’ 혹은 ‘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대한미디어’인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 도서를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검색하시오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AA879B87-72B3-4EAF-9327-DAD1EB57C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00" y="1929162"/>
            <a:ext cx="6120000" cy="1503891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00E8E611-0E5C-49AE-B125-D282D14C7A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00" y="4211524"/>
            <a:ext cx="6120000" cy="2179368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053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7DF72-A2BB-4D88-B07B-F5EFB203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검색 결과의 정렬</a:t>
            </a:r>
            <a:r>
              <a:rPr lang="en-US" altLang="ko-KR" dirty="0"/>
              <a:t>_ORDER BY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D55E661-9F49-4EC9-951C-7DD1EA5ED05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42276" y="1124744"/>
            <a:ext cx="8208912" cy="5400600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47FC02-7727-47BD-8F3C-F0FF2AE01553}"/>
              </a:ext>
            </a:extLst>
          </p:cNvPr>
          <p:cNvSpPr txBox="1"/>
          <p:nvPr/>
        </p:nvSpPr>
        <p:spPr>
          <a:xfrm>
            <a:off x="971600" y="1556792"/>
            <a:ext cx="6354812" cy="373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질의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3-12  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도서를 이름순으로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검색하시오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D57C1B7-7E56-4031-8BB0-1509DFF89D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07"/>
          <a:stretch/>
        </p:blipFill>
        <p:spPr>
          <a:xfrm>
            <a:off x="951816" y="1930677"/>
            <a:ext cx="6354812" cy="1074228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0633DC86-A221-4A3D-A87E-68D421E839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22" r="50583"/>
          <a:stretch/>
        </p:blipFill>
        <p:spPr>
          <a:xfrm>
            <a:off x="971600" y="3007092"/>
            <a:ext cx="3052972" cy="2082173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936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7DF72-A2BB-4D88-B07B-F5EFB203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검색 결과의 정렬</a:t>
            </a:r>
            <a:r>
              <a:rPr lang="en-US" altLang="ko-KR" dirty="0"/>
              <a:t>_ORDER BY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D55E661-9F49-4EC9-951C-7DD1EA5ED05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42276" y="1124744"/>
            <a:ext cx="8208912" cy="5400600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65F5F2-8F9E-458A-9C43-BF8CDAC4F57E}"/>
              </a:ext>
            </a:extLst>
          </p:cNvPr>
          <p:cNvSpPr txBox="1"/>
          <p:nvPr/>
        </p:nvSpPr>
        <p:spPr>
          <a:xfrm>
            <a:off x="950174" y="1556792"/>
            <a:ext cx="6574154" cy="373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질의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3-13  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도서를 가격순으로 검색하고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가격이 같으면 이름순으로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검색하시오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82211537-EB65-45FE-BA5B-9002F8D58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98" y="1988840"/>
            <a:ext cx="6080764" cy="305075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1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7DF72-A2BB-4D88-B07B-F5EFB203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검색 결과의 정렬</a:t>
            </a:r>
            <a:r>
              <a:rPr lang="en-US" altLang="ko-KR" dirty="0"/>
              <a:t>_ORDER BY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D55E661-9F49-4EC9-951C-7DD1EA5ED05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42276" y="1124744"/>
            <a:ext cx="8208912" cy="5400600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65F5F2-8F9E-458A-9C43-BF8CDAC4F57E}"/>
              </a:ext>
            </a:extLst>
          </p:cNvPr>
          <p:cNvSpPr txBox="1"/>
          <p:nvPr/>
        </p:nvSpPr>
        <p:spPr>
          <a:xfrm>
            <a:off x="950174" y="1556792"/>
            <a:ext cx="6790178" cy="7386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질의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3-14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  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도서를 가격의 내림차순으로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검색하시오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만약 가격이 같다면 출판사의 오름차순으로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+mn-ea"/>
              </a:rPr>
              <a:t>검색하시오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83712B8B-EFC4-4167-B7CA-7DE5FC451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280745"/>
            <a:ext cx="6120000" cy="3088598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221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7DF72-A2BB-4D88-B07B-F5EFB203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집계 함수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D55E661-9F49-4EC9-951C-7DD1EA5ED05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42276" y="1124744"/>
            <a:ext cx="8208912" cy="5400600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의미 있는 열 이름을 출력하고 싶으면 속성이름의 별칭을 지칭하는 </a:t>
            </a:r>
            <a:r>
              <a:rPr lang="en-US" altLang="ko-KR" dirty="0"/>
              <a:t>AS </a:t>
            </a:r>
            <a:r>
              <a:rPr lang="ko-KR" altLang="en-US" dirty="0"/>
              <a:t>키워드를 사용하여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열 이름을 부여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65F5F2-8F9E-458A-9C43-BF8CDAC4F57E}"/>
              </a:ext>
            </a:extLst>
          </p:cNvPr>
          <p:cNvSpPr txBox="1"/>
          <p:nvPr/>
        </p:nvSpPr>
        <p:spPr>
          <a:xfrm>
            <a:off x="899592" y="1124744"/>
            <a:ext cx="5998090" cy="373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질의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3-15  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고객이 주문한 도서의 총 판매액을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구하시오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0D5C7AC5-7BBB-412C-BE08-4DFF779BE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29" y="1556791"/>
            <a:ext cx="7390719" cy="1551295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8B597731-F5DD-48B3-816D-DA41CE1AB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31" y="3779173"/>
            <a:ext cx="7390717" cy="1584176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807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7DF72-A2BB-4D88-B07B-F5EFB203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집계 함수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D55E661-9F49-4EC9-951C-7DD1EA5ED05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42276" y="1124744"/>
            <a:ext cx="8208912" cy="5400600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65F5F2-8F9E-458A-9C43-BF8CDAC4F57E}"/>
              </a:ext>
            </a:extLst>
          </p:cNvPr>
          <p:cNvSpPr txBox="1"/>
          <p:nvPr/>
        </p:nvSpPr>
        <p:spPr>
          <a:xfrm>
            <a:off x="899592" y="1124744"/>
            <a:ext cx="5998090" cy="373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질의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3-16   2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번 김연아 고객이 주문한 도서의 총 판매액을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구하시오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33BDA4-A4D1-44CE-8102-CCCC0B0C07A4}"/>
              </a:ext>
            </a:extLst>
          </p:cNvPr>
          <p:cNvSpPr txBox="1"/>
          <p:nvPr/>
        </p:nvSpPr>
        <p:spPr>
          <a:xfrm>
            <a:off x="899592" y="3717032"/>
            <a:ext cx="6624736" cy="373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질의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3-17  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고객이 주문한 도서의 총 판매액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평균값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최저가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최고가를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구하시오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F00400A2-FE6A-4C84-9D7F-E44C5E674B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556792"/>
            <a:ext cx="6653548" cy="1640679"/>
          </a:xfrm>
          <a:prstGeom prst="rect">
            <a:avLst/>
          </a:prstGeom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F4F54B28-8C39-473A-83F2-2D424752FF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59" y="4206306"/>
            <a:ext cx="6653546" cy="208916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852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7DF72-A2BB-4D88-B07B-F5EFB203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집계 함수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D55E661-9F49-4EC9-951C-7DD1EA5ED05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42276" y="1124744"/>
            <a:ext cx="8208912" cy="5400600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65F5F2-8F9E-458A-9C43-BF8CDAC4F57E}"/>
              </a:ext>
            </a:extLst>
          </p:cNvPr>
          <p:cNvSpPr txBox="1"/>
          <p:nvPr/>
        </p:nvSpPr>
        <p:spPr>
          <a:xfrm>
            <a:off x="899592" y="1124744"/>
            <a:ext cx="6624736" cy="373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질의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3-18  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마당서점의 도서 판매 건수를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구하시오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5E5CCC-A979-4947-B44C-C0A18D27B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12" y="1511364"/>
            <a:ext cx="6721524" cy="837516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F71BB855-E764-4F3A-88AB-8A5CDBDE5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12" y="2708920"/>
            <a:ext cx="6100492" cy="257219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3811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0CC82D4-4C63-4832-8984-B3DB80EBDB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8208912" cy="4104456"/>
          </a:xfrm>
        </p:spPr>
        <p:txBody>
          <a:bodyPr/>
          <a:lstStyle/>
          <a:p>
            <a:r>
              <a:rPr lang="en-US" altLang="ko-KR" dirty="0"/>
              <a:t>SQL</a:t>
            </a:r>
            <a:r>
              <a:rPr lang="ko-KR" altLang="en-US" dirty="0"/>
              <a:t>의 개념과 주요 명령어를 알아본다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SELECT </a:t>
            </a:r>
            <a:r>
              <a:rPr lang="ko-KR" altLang="en-US" dirty="0"/>
              <a:t>문으로 질의를 처리하는 방법을 알아본다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집계 함수와 </a:t>
            </a:r>
            <a:r>
              <a:rPr lang="en-US" altLang="ko-KR" dirty="0"/>
              <a:t>GROUP BY </a:t>
            </a:r>
            <a:r>
              <a:rPr lang="ko-KR" altLang="en-US" dirty="0"/>
              <a:t>문으로 질의를 처리하는 방법을 알아본다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두 개 이상의 테이블을 조회하여 질의를 처리하는 방법을 알아본다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DDL</a:t>
            </a:r>
            <a:r>
              <a:rPr lang="ko-KR" altLang="en-US" dirty="0"/>
              <a:t>로 테이블의 구조를 정의하고 변경하는 방법을 알아본다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DML</a:t>
            </a:r>
            <a:r>
              <a:rPr lang="ko-KR" altLang="en-US" dirty="0"/>
              <a:t>로 데이터를 삽입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삭제하는 방법을 알아본다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036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7DF72-A2BB-4D88-B07B-F5EFB203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GROUP BY </a:t>
            </a:r>
            <a:r>
              <a:rPr lang="ko-KR" altLang="en-US" dirty="0"/>
              <a:t>검색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D55E661-9F49-4EC9-951C-7DD1EA5ED05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42276" y="1124744"/>
            <a:ext cx="8208912" cy="5400600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65F5F2-8F9E-458A-9C43-BF8CDAC4F57E}"/>
              </a:ext>
            </a:extLst>
          </p:cNvPr>
          <p:cNvSpPr txBox="1"/>
          <p:nvPr/>
        </p:nvSpPr>
        <p:spPr>
          <a:xfrm>
            <a:off x="899592" y="1124744"/>
            <a:ext cx="6264696" cy="373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질의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3-19  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고객별로 주문한 도서의 총 수량과 총 판매액을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구하시오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C6FCFEFC-4D76-4B3D-924A-F4C93695B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556792"/>
            <a:ext cx="6411630" cy="2137210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B3284221-8480-4230-931F-2B49DB720B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123606"/>
            <a:ext cx="5688632" cy="2469305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7386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7DF72-A2BB-4D88-B07B-F5EFB203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GROUP BY </a:t>
            </a:r>
            <a:r>
              <a:rPr lang="ko-KR" altLang="en-US" dirty="0"/>
              <a:t>검색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D55E661-9F49-4EC9-951C-7DD1EA5ED05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24744"/>
            <a:ext cx="8208912" cy="5400600"/>
          </a:xfrm>
        </p:spPr>
        <p:txBody>
          <a:bodyPr/>
          <a:lstStyle/>
          <a:p>
            <a:r>
              <a:rPr lang="en-US" altLang="ko-KR" dirty="0"/>
              <a:t>HAVING </a:t>
            </a:r>
            <a:r>
              <a:rPr lang="ko-KR" altLang="en-US" dirty="0"/>
              <a:t>절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65F5F2-8F9E-458A-9C43-BF8CDAC4F57E}"/>
              </a:ext>
            </a:extLst>
          </p:cNvPr>
          <p:cNvSpPr txBox="1"/>
          <p:nvPr/>
        </p:nvSpPr>
        <p:spPr>
          <a:xfrm>
            <a:off x="899592" y="1556792"/>
            <a:ext cx="7200800" cy="6970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질의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3-20  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가격이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8,000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원 이상인 도서를 구매한 고객에 대하여 고객별 주문 도서의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/>
            </a:r>
            <a:br>
              <a:rPr lang="en-US" altLang="ko-KR" sz="1400" b="1" dirty="0">
                <a:solidFill>
                  <a:schemeClr val="bg1"/>
                </a:solidFill>
                <a:latin typeface="+mn-ea"/>
              </a:rPr>
            </a:b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               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총 수량을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구하시오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. 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단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두 권 이상 구매한 고객만 구한다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pic>
        <p:nvPicPr>
          <p:cNvPr id="4" name="그림 3" descr="스크린샷, 조류이(가) 표시된 사진&#10;&#10;자동 생성된 설명">
            <a:extLst>
              <a:ext uri="{FF2B5EF4-FFF2-40B4-BE49-F238E27FC236}">
                <a16:creationId xmlns:a16="http://schemas.microsoft.com/office/drawing/2014/main" id="{A9F72CCA-FA41-45F7-ABB9-8594D85D1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276872"/>
            <a:ext cx="6336704" cy="2345122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7178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7DF72-A2BB-4D88-B07B-F5EFB203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GROUP BY </a:t>
            </a:r>
            <a:r>
              <a:rPr lang="ko-KR" altLang="en-US" dirty="0"/>
              <a:t>검색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D55E661-9F49-4EC9-951C-7DD1EA5ED05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42276" y="1124744"/>
            <a:ext cx="8208912" cy="5400600"/>
          </a:xfrm>
        </p:spPr>
        <p:txBody>
          <a:bodyPr/>
          <a:lstStyle/>
          <a:p>
            <a:r>
              <a:rPr lang="en-US" altLang="ko-KR" dirty="0"/>
              <a:t>GROUP BY</a:t>
            </a:r>
            <a:r>
              <a:rPr lang="ko-KR" altLang="en-US" dirty="0"/>
              <a:t>와 </a:t>
            </a:r>
            <a:r>
              <a:rPr lang="en-US" altLang="ko-KR" dirty="0"/>
              <a:t>HAVING </a:t>
            </a:r>
            <a:r>
              <a:rPr lang="ko-KR" altLang="en-US" dirty="0"/>
              <a:t>절의 문법과</a:t>
            </a:r>
            <a:r>
              <a:rPr lang="en-US" altLang="ko-KR" dirty="0"/>
              <a:t> </a:t>
            </a:r>
            <a:r>
              <a:rPr lang="ko-KR" altLang="en-US" dirty="0"/>
              <a:t>주의사항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BE0B7310-D0B6-4DBB-AB4C-69A7FC02FC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628800"/>
            <a:ext cx="5558383" cy="517058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9269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053A4-875B-459D-982C-6CABB3BEF6B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ko-KR" altLang="en-US"/>
              <a:t>연습문제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E8F8B7-A86E-4AC0-A5D7-AB02160CAC5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dirty="0"/>
              <a:t>마당서점의 고객이 요구하는 다음 질문에 대해 </a:t>
            </a:r>
            <a:r>
              <a:rPr lang="en-US" altLang="ko-KR" dirty="0"/>
              <a:t>SQL </a:t>
            </a:r>
            <a:r>
              <a:rPr lang="ko-KR" altLang="en-US" dirty="0"/>
              <a:t>문을 </a:t>
            </a:r>
            <a:r>
              <a:rPr lang="ko-KR" altLang="en-US" dirty="0" err="1"/>
              <a:t>작성하시오</a:t>
            </a:r>
            <a:r>
              <a:rPr lang="en-US" altLang="ko-KR" dirty="0"/>
              <a:t>.</a:t>
            </a:r>
          </a:p>
          <a:p>
            <a:pPr marL="104775" lvl="1" indent="0">
              <a:buNone/>
            </a:pPr>
            <a:r>
              <a:rPr lang="en-US" altLang="ko-KR" dirty="0"/>
              <a:t>  (1) </a:t>
            </a:r>
            <a:r>
              <a:rPr lang="ko-KR" altLang="en-US" dirty="0"/>
              <a:t>도서번호가 </a:t>
            </a:r>
            <a:r>
              <a:rPr lang="en-US" altLang="ko-KR" dirty="0"/>
              <a:t>1</a:t>
            </a:r>
            <a:r>
              <a:rPr lang="ko-KR" altLang="en-US" dirty="0"/>
              <a:t>인 도서의 이름</a:t>
            </a:r>
          </a:p>
          <a:p>
            <a:pPr marL="104775" lvl="1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(2) </a:t>
            </a:r>
            <a:r>
              <a:rPr lang="ko-KR" altLang="en-US" dirty="0"/>
              <a:t>가격이 </a:t>
            </a:r>
            <a:r>
              <a:rPr lang="en-US" altLang="ko-KR" dirty="0"/>
              <a:t>20,000</a:t>
            </a:r>
            <a:r>
              <a:rPr lang="ko-KR" altLang="en-US" dirty="0"/>
              <a:t>원 이상인 도서의 이름</a:t>
            </a:r>
          </a:p>
          <a:p>
            <a:pPr marL="104775" lvl="1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(3) </a:t>
            </a:r>
            <a:r>
              <a:rPr lang="ko-KR" altLang="en-US" dirty="0"/>
              <a:t>박지성의 총 구매액</a:t>
            </a:r>
            <a:r>
              <a:rPr lang="en-US" altLang="ko-KR" dirty="0"/>
              <a:t>(</a:t>
            </a:r>
            <a:r>
              <a:rPr lang="ko-KR" altLang="en-US" dirty="0"/>
              <a:t>박지성의 고객번호는 </a:t>
            </a:r>
            <a:r>
              <a:rPr lang="en-US" altLang="ko-KR" dirty="0"/>
              <a:t>1</a:t>
            </a:r>
            <a:r>
              <a:rPr lang="ko-KR" altLang="en-US" dirty="0"/>
              <a:t>번으로 놓고 작성</a:t>
            </a:r>
            <a:r>
              <a:rPr lang="en-US" altLang="ko-KR" dirty="0"/>
              <a:t>)</a:t>
            </a:r>
          </a:p>
          <a:p>
            <a:pPr marL="104775" lvl="1" indent="0">
              <a:buNone/>
            </a:pPr>
            <a:r>
              <a:rPr lang="en-US" altLang="ko-KR" dirty="0"/>
              <a:t>  (4) </a:t>
            </a:r>
            <a:r>
              <a:rPr lang="ko-KR" altLang="en-US" dirty="0"/>
              <a:t>박지성이 구매한 도서의 수</a:t>
            </a:r>
            <a:r>
              <a:rPr lang="en-US" altLang="ko-KR" dirty="0"/>
              <a:t>(</a:t>
            </a:r>
            <a:r>
              <a:rPr lang="ko-KR" altLang="en-US" dirty="0"/>
              <a:t>박지성의 고객번호는 </a:t>
            </a:r>
            <a:r>
              <a:rPr lang="en-US" altLang="ko-KR" dirty="0"/>
              <a:t>1</a:t>
            </a:r>
            <a:r>
              <a:rPr lang="ko-KR" altLang="en-US" dirty="0"/>
              <a:t>번으로 놓고 작성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</a:p>
          <a:p>
            <a:pPr>
              <a:buFont typeface="+mj-lt"/>
              <a:buAutoNum type="arabicPeriod" startAt="2"/>
            </a:pPr>
            <a:r>
              <a:rPr lang="ko-KR" altLang="en-US" dirty="0"/>
              <a:t>마당서점의 운영자와 경영자가 요구하는 다음 질문에 대해 </a:t>
            </a:r>
            <a:r>
              <a:rPr lang="en-US" altLang="ko-KR" dirty="0"/>
              <a:t>SQL </a:t>
            </a:r>
            <a:r>
              <a:rPr lang="ko-KR" altLang="en-US" dirty="0"/>
              <a:t>문을 </a:t>
            </a:r>
            <a:r>
              <a:rPr lang="ko-KR" altLang="en-US" dirty="0" err="1"/>
              <a:t>작성하시오</a:t>
            </a:r>
            <a:r>
              <a:rPr lang="en-US" altLang="ko-KR" dirty="0"/>
              <a:t>.</a:t>
            </a:r>
          </a:p>
          <a:p>
            <a:pPr marL="266700" lvl="1" indent="0">
              <a:buNone/>
            </a:pPr>
            <a:r>
              <a:rPr lang="en-US" altLang="ko-KR" dirty="0"/>
              <a:t>(1) </a:t>
            </a:r>
            <a:r>
              <a:rPr lang="ko-KR" altLang="en-US" dirty="0"/>
              <a:t>마당서점 도서의 총 개수</a:t>
            </a:r>
          </a:p>
          <a:p>
            <a:pPr marL="266700" lvl="1" indent="0">
              <a:buNone/>
            </a:pPr>
            <a:r>
              <a:rPr lang="en-US" altLang="ko-KR" dirty="0"/>
              <a:t>(2) </a:t>
            </a:r>
            <a:r>
              <a:rPr lang="ko-KR" altLang="en-US" dirty="0"/>
              <a:t>마당서점에 도서를 출고하는 출판사의 총 개수</a:t>
            </a:r>
          </a:p>
          <a:p>
            <a:pPr marL="266700" lvl="1" indent="0">
              <a:buNone/>
            </a:pPr>
            <a:r>
              <a:rPr lang="en-US" altLang="ko-KR" dirty="0"/>
              <a:t>(3) </a:t>
            </a:r>
            <a:r>
              <a:rPr lang="ko-KR" altLang="en-US" dirty="0"/>
              <a:t>모든 고객의 이름</a:t>
            </a:r>
            <a:r>
              <a:rPr lang="en-US" altLang="ko-KR" dirty="0"/>
              <a:t>, </a:t>
            </a:r>
            <a:r>
              <a:rPr lang="ko-KR" altLang="en-US" dirty="0"/>
              <a:t>주소</a:t>
            </a:r>
          </a:p>
          <a:p>
            <a:pPr marL="266700" lvl="1" indent="0">
              <a:buNone/>
            </a:pPr>
            <a:r>
              <a:rPr lang="en-US" altLang="ko-KR" dirty="0"/>
              <a:t>(4) 2014</a:t>
            </a:r>
            <a:r>
              <a:rPr lang="ko-KR" altLang="en-US" dirty="0"/>
              <a:t>년 </a:t>
            </a:r>
            <a:r>
              <a:rPr lang="en-US" altLang="ko-KR" dirty="0"/>
              <a:t>7</a:t>
            </a:r>
            <a:r>
              <a:rPr lang="ko-KR" altLang="en-US" dirty="0"/>
              <a:t>월 </a:t>
            </a:r>
            <a:r>
              <a:rPr lang="en-US" altLang="ko-KR" dirty="0"/>
              <a:t>4</a:t>
            </a:r>
            <a:r>
              <a:rPr lang="ko-KR" altLang="en-US" dirty="0"/>
              <a:t>일</a:t>
            </a:r>
            <a:r>
              <a:rPr lang="en-US" altLang="ko-KR" dirty="0"/>
              <a:t>~7</a:t>
            </a:r>
            <a:r>
              <a:rPr lang="ko-KR" altLang="en-US" dirty="0"/>
              <a:t>월 </a:t>
            </a:r>
            <a:r>
              <a:rPr lang="en-US" altLang="ko-KR" dirty="0"/>
              <a:t>7</a:t>
            </a:r>
            <a:r>
              <a:rPr lang="ko-KR" altLang="en-US" dirty="0"/>
              <a:t>일 사이에 주문 받은 도서의 주문번호</a:t>
            </a:r>
          </a:p>
          <a:p>
            <a:pPr marL="266700" lvl="1" indent="0">
              <a:buNone/>
            </a:pPr>
            <a:r>
              <a:rPr lang="en-US" altLang="ko-KR" dirty="0"/>
              <a:t>(5) 2014</a:t>
            </a:r>
            <a:r>
              <a:rPr lang="ko-KR" altLang="en-US" dirty="0"/>
              <a:t>년 </a:t>
            </a:r>
            <a:r>
              <a:rPr lang="en-US" altLang="ko-KR" dirty="0"/>
              <a:t>7</a:t>
            </a:r>
            <a:r>
              <a:rPr lang="ko-KR" altLang="en-US" dirty="0"/>
              <a:t>월 </a:t>
            </a:r>
            <a:r>
              <a:rPr lang="en-US" altLang="ko-KR" dirty="0"/>
              <a:t>4</a:t>
            </a:r>
            <a:r>
              <a:rPr lang="ko-KR" altLang="en-US" dirty="0"/>
              <a:t>일</a:t>
            </a:r>
            <a:r>
              <a:rPr lang="en-US" altLang="ko-KR" dirty="0"/>
              <a:t>~7</a:t>
            </a:r>
            <a:r>
              <a:rPr lang="ko-KR" altLang="en-US" dirty="0"/>
              <a:t>월 </a:t>
            </a:r>
            <a:r>
              <a:rPr lang="en-US" altLang="ko-KR" dirty="0"/>
              <a:t>7</a:t>
            </a:r>
            <a:r>
              <a:rPr lang="ko-KR" altLang="en-US" dirty="0"/>
              <a:t>일 사이에 주문 받은 도서를 제외한 도서의 주문번호</a:t>
            </a:r>
          </a:p>
          <a:p>
            <a:pPr marL="266700" lvl="1" indent="0">
              <a:buNone/>
            </a:pPr>
            <a:r>
              <a:rPr lang="en-US" altLang="ko-KR" dirty="0"/>
              <a:t>(6) </a:t>
            </a:r>
            <a:r>
              <a:rPr lang="ko-KR" altLang="en-US" dirty="0"/>
              <a:t>성이 ‘김’ 씨인 고객의 이름과 주소</a:t>
            </a:r>
          </a:p>
          <a:p>
            <a:pPr marL="266700" lvl="1" indent="0">
              <a:buNone/>
            </a:pPr>
            <a:r>
              <a:rPr lang="en-US" altLang="ko-KR" dirty="0"/>
              <a:t>(7) </a:t>
            </a:r>
            <a:r>
              <a:rPr lang="ko-KR" altLang="en-US" dirty="0"/>
              <a:t>성이 ‘김’ 씨이고 이름이 ‘아’로 끝나는 고객의 이름과 주소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92763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053A4-875B-459D-982C-6CABB3BE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3.4 </a:t>
            </a:r>
            <a:r>
              <a:rPr lang="ko-KR" altLang="en-US" dirty="0">
                <a:latin typeface="+mn-ea"/>
              </a:rPr>
              <a:t>두 개 이상 테이블에서 </a:t>
            </a:r>
            <a:r>
              <a:rPr lang="en-US" altLang="ko-KR" dirty="0">
                <a:latin typeface="+mn-ea"/>
              </a:rPr>
              <a:t>SQL </a:t>
            </a:r>
            <a:r>
              <a:rPr lang="ko-KR" altLang="en-US" dirty="0">
                <a:latin typeface="+mn-ea"/>
              </a:rPr>
              <a:t>질의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E8F8B7-A86E-4AC0-A5D7-AB02160CAC5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Customer </a:t>
            </a:r>
            <a:r>
              <a:rPr lang="ko-KR" altLang="en-US" dirty="0"/>
              <a:t>테이블을 </a:t>
            </a:r>
            <a:r>
              <a:rPr lang="en-US" altLang="ko-KR" dirty="0"/>
              <a:t>Orders </a:t>
            </a:r>
            <a:r>
              <a:rPr lang="ko-KR" altLang="en-US" dirty="0"/>
              <a:t>테이블과 조건 없이 연결</a:t>
            </a:r>
            <a:endParaRPr lang="en-US" altLang="ko-KR" dirty="0"/>
          </a:p>
          <a:p>
            <a:pPr lvl="1"/>
            <a:r>
              <a:rPr lang="en-US" altLang="ko-KR" dirty="0"/>
              <a:t>Customer</a:t>
            </a:r>
            <a:r>
              <a:rPr lang="ko-KR" altLang="en-US" dirty="0"/>
              <a:t>와 </a:t>
            </a:r>
            <a:r>
              <a:rPr lang="en-US" altLang="ko-KR" dirty="0"/>
              <a:t>Orders </a:t>
            </a:r>
            <a:r>
              <a:rPr lang="ko-KR" altLang="en-US" dirty="0"/>
              <a:t>테이블의 합체 결과 </a:t>
            </a:r>
            <a:r>
              <a:rPr lang="ko-KR" altLang="en-US" dirty="0" err="1"/>
              <a:t>투플의</a:t>
            </a:r>
            <a:r>
              <a:rPr lang="ko-KR" altLang="en-US" dirty="0"/>
              <a:t> 개수는 고객이 다섯 명이고 주문이 열 개이므로 </a:t>
            </a:r>
            <a:r>
              <a:rPr lang="en-US" altLang="ko-KR" dirty="0"/>
              <a:t>5×10 </a:t>
            </a:r>
            <a:r>
              <a:rPr lang="ko-KR" altLang="en-US" dirty="0"/>
              <a:t>해서 </a:t>
            </a:r>
            <a:r>
              <a:rPr lang="en-US" altLang="ko-KR" dirty="0"/>
              <a:t>50</a:t>
            </a:r>
            <a:r>
              <a:rPr lang="ko-KR" altLang="en-US" dirty="0"/>
              <a:t>이 됨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7AF49A-347C-4915-AADA-4E2F7D199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026536"/>
            <a:ext cx="6876256" cy="815827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20881AB-1399-48CD-A1DA-E4D74E5488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68" y="2898938"/>
            <a:ext cx="5601756" cy="377431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02514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053A4-875B-459D-982C-6CABB3BE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31255F-E531-4355-8828-8FCCEEFA0155}"/>
              </a:ext>
            </a:extLst>
          </p:cNvPr>
          <p:cNvSpPr txBox="1"/>
          <p:nvPr/>
        </p:nvSpPr>
        <p:spPr>
          <a:xfrm>
            <a:off x="611560" y="1124744"/>
            <a:ext cx="6645248" cy="373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질의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3-21  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고객과 고객의 주문에 관한 데이터를 모두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보이시오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pic>
        <p:nvPicPr>
          <p:cNvPr id="10" name="그림 9" descr="조류, 꽃이(가) 표시된 사진&#10;&#10;자동 생성된 설명">
            <a:extLst>
              <a:ext uri="{FF2B5EF4-FFF2-40B4-BE49-F238E27FC236}">
                <a16:creationId xmlns:a16="http://schemas.microsoft.com/office/drawing/2014/main" id="{9097B7DE-90F8-41F9-BAA6-AAEED3D868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80" y="1585595"/>
            <a:ext cx="6683328" cy="10356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8E568AE-7CF2-466E-8E66-515CE07FC8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78" y="2708249"/>
            <a:ext cx="6683330" cy="216864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84747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053A4-875B-459D-982C-6CABB3BE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31255F-E531-4355-8828-8FCCEEFA0155}"/>
              </a:ext>
            </a:extLst>
          </p:cNvPr>
          <p:cNvSpPr txBox="1"/>
          <p:nvPr/>
        </p:nvSpPr>
        <p:spPr>
          <a:xfrm>
            <a:off x="611560" y="1124744"/>
            <a:ext cx="7056784" cy="373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질의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3-22  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고객과 고객의 주문에 관한 데이터를 고객번호 순으로 정렬하여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보이시오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.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림 3" descr="스크린샷, 조류, 나무, 꽃이(가) 표시된 사진&#10;&#10;자동 생성된 설명">
            <a:extLst>
              <a:ext uri="{FF2B5EF4-FFF2-40B4-BE49-F238E27FC236}">
                <a16:creationId xmlns:a16="http://schemas.microsoft.com/office/drawing/2014/main" id="{DBE2FB2E-EC6E-4D13-A4D3-25F48028C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89" y="1563607"/>
            <a:ext cx="6685200" cy="12893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DC4AEE8-3C9C-4819-B143-64A042D1BE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89" y="2852936"/>
            <a:ext cx="6685200" cy="2146572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57314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053A4-875B-459D-982C-6CABB3BE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31255F-E531-4355-8828-8FCCEEFA0155}"/>
              </a:ext>
            </a:extLst>
          </p:cNvPr>
          <p:cNvSpPr txBox="1"/>
          <p:nvPr/>
        </p:nvSpPr>
        <p:spPr>
          <a:xfrm>
            <a:off x="611560" y="1124744"/>
            <a:ext cx="6120680" cy="373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질의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3-23  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고객의 이름과 고객이 주문한 도서의 판매가격을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검색하시오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E908AF-89B2-4B75-A8CA-252B7E57AF48}"/>
              </a:ext>
            </a:extLst>
          </p:cNvPr>
          <p:cNvSpPr txBox="1"/>
          <p:nvPr/>
        </p:nvSpPr>
        <p:spPr>
          <a:xfrm>
            <a:off x="535953" y="4696932"/>
            <a:ext cx="6912768" cy="373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질의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3-24  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고객별로 주문한 모든 도서의 총 판매액을 구하고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고객별로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정렬하시오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0A129573-2AF5-4ABE-B6EE-FAC78F865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32" y="1480809"/>
            <a:ext cx="6120000" cy="3047001"/>
          </a:xfrm>
          <a:prstGeom prst="rect">
            <a:avLst/>
          </a:prstGeom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CB15F36A-E28B-4B2A-B6B3-57B043F3D4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44" y="5157192"/>
            <a:ext cx="6120000" cy="1375692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28734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053A4-875B-459D-982C-6CABB3BE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31255F-E531-4355-8828-8FCCEEFA0155}"/>
              </a:ext>
            </a:extLst>
          </p:cNvPr>
          <p:cNvSpPr txBox="1"/>
          <p:nvPr/>
        </p:nvSpPr>
        <p:spPr>
          <a:xfrm>
            <a:off x="611560" y="1124744"/>
            <a:ext cx="6120680" cy="6970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다음과 같은 질의는 어떻게 구할 수 있는가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- “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고객의 이름과 고객이 주문한 도서의 이름을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구하시오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”  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CCAEF2C-F5AB-49F9-8A26-118F0FDA23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40967"/>
            <a:ext cx="6338628" cy="494609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33962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053A4-875B-459D-982C-6CABB3BE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D80A41-235B-4958-8198-6B5ADEE56208}"/>
              </a:ext>
            </a:extLst>
          </p:cNvPr>
          <p:cNvSpPr txBox="1"/>
          <p:nvPr/>
        </p:nvSpPr>
        <p:spPr>
          <a:xfrm>
            <a:off x="611560" y="1124744"/>
            <a:ext cx="6120680" cy="373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질의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3-25  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고객의 이름과 고객이 주문한 도서의 이름을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구하시오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C18830-C1BD-4278-A9AC-CDDD1B8B5565}"/>
              </a:ext>
            </a:extLst>
          </p:cNvPr>
          <p:cNvSpPr txBox="1"/>
          <p:nvPr/>
        </p:nvSpPr>
        <p:spPr>
          <a:xfrm>
            <a:off x="563300" y="4716175"/>
            <a:ext cx="7105044" cy="373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질의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3-26  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가격이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20,000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원인 도서를 주문한 고객의 이름과 도서의 이름을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구하시오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EBA7C052-31D9-4FA0-8A41-15B043A77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574150"/>
            <a:ext cx="6120000" cy="3052187"/>
          </a:xfrm>
          <a:prstGeom prst="rect">
            <a:avLst/>
          </a:prstGeom>
        </p:spPr>
      </p:pic>
      <p:pic>
        <p:nvPicPr>
          <p:cNvPr id="10" name="그림 9" descr="스크린샷, 조류이(가) 표시된 사진&#10;&#10;자동 생성된 설명">
            <a:extLst>
              <a:ext uri="{FF2B5EF4-FFF2-40B4-BE49-F238E27FC236}">
                <a16:creationId xmlns:a16="http://schemas.microsoft.com/office/drawing/2014/main" id="{559C48E3-D151-4F86-A85A-4DC0CD15DF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96" y="5139630"/>
            <a:ext cx="5940152" cy="1650886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4493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7DF72-A2BB-4D88-B07B-F5EFB203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SQL </a:t>
            </a:r>
            <a:r>
              <a:rPr lang="ko-KR" altLang="en-US" dirty="0"/>
              <a:t>학습에 사용할 마당서점 예제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10D54A-AD25-4D67-989D-B8332799A68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마당서점의 데이터</a:t>
            </a:r>
            <a:endParaRPr lang="en-US" altLang="ko-KR" dirty="0"/>
          </a:p>
          <a:p>
            <a:r>
              <a:rPr lang="ko-KR" altLang="en-US" dirty="0"/>
              <a:t>누가 어떤 정보를 원하는가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오라클과 샘플 데이터 설치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441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053A4-875B-459D-982C-6CABB3BE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조인</a:t>
            </a:r>
          </a:p>
        </p:txBody>
      </p:sp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07D51B03-C97D-4ADE-A29B-1E0695C351D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0206" y="1124744"/>
            <a:ext cx="3897778" cy="5400600"/>
          </a:xfrm>
        </p:spPr>
        <p:txBody>
          <a:bodyPr>
            <a:noAutofit/>
          </a:bodyPr>
          <a:lstStyle/>
          <a:p>
            <a:r>
              <a:rPr lang="ko-KR" altLang="en-US" dirty="0"/>
              <a:t>외부조인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D40977-FB52-4335-B10C-523B9BCE434B}"/>
              </a:ext>
            </a:extLst>
          </p:cNvPr>
          <p:cNvSpPr txBox="1"/>
          <p:nvPr/>
        </p:nvSpPr>
        <p:spPr>
          <a:xfrm>
            <a:off x="827584" y="1556792"/>
            <a:ext cx="7200800" cy="6970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질의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3-27 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도서를 구매하지 않은 고객을 포함하여 고객의 이름과 고객이 주문한 도서의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/>
            </a:r>
            <a:br>
              <a:rPr lang="en-US" altLang="ko-KR" sz="1400" b="1" dirty="0">
                <a:solidFill>
                  <a:schemeClr val="bg1"/>
                </a:solidFill>
                <a:latin typeface="+mn-ea"/>
              </a:rPr>
            </a:b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              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판매가격을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구하시오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7F2080C-AC86-4336-A736-A68E47D3E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289358"/>
            <a:ext cx="6755290" cy="357295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56232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053A4-875B-459D-982C-6CABB3BE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조인</a:t>
            </a:r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D46681B4-5AEB-4F39-9877-ADC93816DF44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12776"/>
            <a:ext cx="8208963" cy="3392242"/>
          </a:xfr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44011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053A4-875B-459D-982C-6CABB3BE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부속질의</a:t>
            </a:r>
          </a:p>
        </p:txBody>
      </p:sp>
      <p:pic>
        <p:nvPicPr>
          <p:cNvPr id="8" name="내용 개체 틀 7" descr="스크린샷, 조류이(가) 표시된 사진&#10;&#10;자동 생성된 설명">
            <a:extLst>
              <a:ext uri="{FF2B5EF4-FFF2-40B4-BE49-F238E27FC236}">
                <a16:creationId xmlns:a16="http://schemas.microsoft.com/office/drawing/2014/main" id="{6A361A4F-2609-46DB-B466-99913A1C0E2A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514297"/>
            <a:ext cx="6120000" cy="171046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3F9CFA-64DD-45AF-AAFF-F9A7275A0CEC}"/>
              </a:ext>
            </a:extLst>
          </p:cNvPr>
          <p:cNvSpPr txBox="1"/>
          <p:nvPr/>
        </p:nvSpPr>
        <p:spPr>
          <a:xfrm>
            <a:off x="611560" y="1124744"/>
            <a:ext cx="3960440" cy="373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질의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3-28 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가장 비싼 도서의 이름을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보이시오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3149322-10DE-4D02-BCA0-754D7CFC9D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80" y="3356992"/>
            <a:ext cx="7272536" cy="2800712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6132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스크린샷이(가) 표시된 사진&#10;&#10;자동 생성된 설명">
            <a:extLst>
              <a:ext uri="{FF2B5EF4-FFF2-40B4-BE49-F238E27FC236}">
                <a16:creationId xmlns:a16="http://schemas.microsoft.com/office/drawing/2014/main" id="{CA35CE75-5389-4C77-A73F-99CE7C49FB8E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24" y="1532779"/>
            <a:ext cx="6120000" cy="2217846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4C053A4-875B-459D-982C-6CABB3BE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부속질의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3F9CFA-64DD-45AF-AAFF-F9A7275A0CEC}"/>
              </a:ext>
            </a:extLst>
          </p:cNvPr>
          <p:cNvSpPr txBox="1"/>
          <p:nvPr/>
        </p:nvSpPr>
        <p:spPr>
          <a:xfrm>
            <a:off x="611560" y="1124744"/>
            <a:ext cx="6063624" cy="373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질의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3-29  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도서를 구매한 적이 있는 고객의 이름을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검색하시오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43C764-F730-4EE3-BBC7-2EA458E50EE0}"/>
              </a:ext>
            </a:extLst>
          </p:cNvPr>
          <p:cNvSpPr txBox="1"/>
          <p:nvPr/>
        </p:nvSpPr>
        <p:spPr>
          <a:xfrm>
            <a:off x="605840" y="3959081"/>
            <a:ext cx="6198408" cy="373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질의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3-30  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대한미디어에서 출판한 도서를 구매한 고객의 이름을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보이시오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pic>
        <p:nvPicPr>
          <p:cNvPr id="12" name="그림 11" descr="스크린샷, 조류이(가) 표시된 사진&#10;&#10;자동 생성된 설명">
            <a:extLst>
              <a:ext uri="{FF2B5EF4-FFF2-40B4-BE49-F238E27FC236}">
                <a16:creationId xmlns:a16="http://schemas.microsoft.com/office/drawing/2014/main" id="{988345B3-DA76-4D29-990D-86A44D0DF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64" y="4328486"/>
            <a:ext cx="6120000" cy="2378265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87000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E3DE42F6-7597-4BE0-B61A-4326DA7A9416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132" y="1412776"/>
            <a:ext cx="5780975" cy="4823023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4C053A4-875B-459D-982C-6CABB3BE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부속질의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93951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053A4-875B-459D-982C-6CABB3BE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부속질의</a:t>
            </a:r>
          </a:p>
        </p:txBody>
      </p:sp>
      <p:pic>
        <p:nvPicPr>
          <p:cNvPr id="6" name="내용 개체 틀 5" descr="스크린샷이(가) 표시된 사진&#10;&#10;자동 생성된 설명">
            <a:extLst>
              <a:ext uri="{FF2B5EF4-FFF2-40B4-BE49-F238E27FC236}">
                <a16:creationId xmlns:a16="http://schemas.microsoft.com/office/drawing/2014/main" id="{A4884D2E-479A-45A2-B79F-C618290F265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340768"/>
            <a:ext cx="6270676" cy="5039841"/>
          </a:xfr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85582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A1C300-2F8D-4B5E-81D3-9313E90D1DB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상관 부속질의</a:t>
            </a:r>
            <a:r>
              <a:rPr lang="en-US" altLang="ko-KR" dirty="0"/>
              <a:t>(correlated subquery)</a:t>
            </a:r>
          </a:p>
          <a:p>
            <a:pPr lvl="1"/>
            <a:r>
              <a:rPr lang="ko-KR" altLang="en-US" dirty="0"/>
              <a:t>상위 부속질의의 </a:t>
            </a:r>
            <a:r>
              <a:rPr lang="ko-KR" altLang="en-US" dirty="0" err="1"/>
              <a:t>투플을</a:t>
            </a:r>
            <a:r>
              <a:rPr lang="ko-KR" altLang="en-US" dirty="0"/>
              <a:t> 이용하여 하위 부속질의를 계산함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상위 부속질의와 하위 부속질의가 독립적이지 않고 서로 관련을 맺고 있음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4C053A4-875B-459D-982C-6CABB3BE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부속질의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3F9CFA-64DD-45AF-AAFF-F9A7275A0CEC}"/>
              </a:ext>
            </a:extLst>
          </p:cNvPr>
          <p:cNvSpPr txBox="1"/>
          <p:nvPr/>
        </p:nvSpPr>
        <p:spPr>
          <a:xfrm>
            <a:off x="1043608" y="2276872"/>
            <a:ext cx="6264696" cy="373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질의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3-31  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출판사별로 출판사의 평균 도서 가격보다 비싼 도서를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구하시오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pic>
        <p:nvPicPr>
          <p:cNvPr id="7" name="그림 6" descr="스크린샷, 조류, 나무이(가) 표시된 사진&#10;&#10;자동 생성된 설명">
            <a:extLst>
              <a:ext uri="{FF2B5EF4-FFF2-40B4-BE49-F238E27FC236}">
                <a16:creationId xmlns:a16="http://schemas.microsoft.com/office/drawing/2014/main" id="{B22695A6-3B7F-43E5-B3E4-D5AB24C16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700962"/>
            <a:ext cx="6120000" cy="2248163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77898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ED4438D4-C4F5-4AE8-9ADB-152A069D8FBA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772816"/>
            <a:ext cx="8208963" cy="3475554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4C053A4-875B-459D-982C-6CABB3BE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부속질의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065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053A4-875B-459D-982C-6CABB3BE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집합연산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EDD7DF-F51B-4D77-B740-304438197B9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합집합 </a:t>
            </a:r>
            <a:r>
              <a:rPr lang="en-US" altLang="ko-KR" dirty="0"/>
              <a:t>UNION, </a:t>
            </a:r>
            <a:r>
              <a:rPr lang="ko-KR" altLang="en-US" dirty="0" err="1"/>
              <a:t>차집합</a:t>
            </a:r>
            <a:r>
              <a:rPr lang="ko-KR" altLang="en-US" dirty="0"/>
              <a:t> </a:t>
            </a:r>
            <a:r>
              <a:rPr lang="en-US" altLang="ko-KR" dirty="0"/>
              <a:t>MINUS, </a:t>
            </a:r>
            <a:r>
              <a:rPr lang="ko-KR" altLang="en-US" dirty="0"/>
              <a:t>교집합 </a:t>
            </a:r>
            <a:r>
              <a:rPr lang="en-US" altLang="ko-KR" dirty="0"/>
              <a:t>INTERSECT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 err="1"/>
              <a:t>주의할점</a:t>
            </a:r>
            <a:r>
              <a:rPr lang="en-US" altLang="ko-KR" dirty="0"/>
              <a:t>: Oracle</a:t>
            </a:r>
            <a:r>
              <a:rPr lang="ko-KR" altLang="en-US" dirty="0"/>
              <a:t>은 차집합을 </a:t>
            </a:r>
            <a:r>
              <a:rPr lang="en-US" altLang="ko-KR" b="1" dirty="0"/>
              <a:t>MINUS</a:t>
            </a:r>
            <a:r>
              <a:rPr lang="ko-KR" altLang="en-US" dirty="0"/>
              <a:t>로 하지만 </a:t>
            </a:r>
            <a:r>
              <a:rPr lang="en-US" altLang="ko-KR" dirty="0"/>
              <a:t>SQL </a:t>
            </a:r>
            <a:r>
              <a:rPr lang="ko-KR" altLang="en-US" dirty="0"/>
              <a:t>표준에서는</a:t>
            </a:r>
            <a:r>
              <a:rPr lang="en-US" altLang="ko-KR" dirty="0"/>
              <a:t> </a:t>
            </a:r>
            <a:r>
              <a:rPr lang="en-US" altLang="ko-KR" b="1" dirty="0"/>
              <a:t>EXCEPT</a:t>
            </a:r>
            <a:r>
              <a:rPr lang="en-US" altLang="ko-KR" dirty="0"/>
              <a:t> 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2A45B1-F444-47FA-AD8D-084056F7A4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59" y="1556792"/>
            <a:ext cx="6854093" cy="5600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D6C1F8-679F-4E7A-A19A-6D5C0A130B2A}"/>
              </a:ext>
            </a:extLst>
          </p:cNvPr>
          <p:cNvSpPr txBox="1"/>
          <p:nvPr/>
        </p:nvSpPr>
        <p:spPr>
          <a:xfrm>
            <a:off x="886259" y="2148595"/>
            <a:ext cx="5976664" cy="373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질의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3-32  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도서를 주문하지 않은 고객의 이름을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보이시오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pic>
        <p:nvPicPr>
          <p:cNvPr id="10" name="그림 9" descr="스크린샷, 조류, 나무이(가) 표시된 사진&#10;&#10;자동 생성된 설명">
            <a:extLst>
              <a:ext uri="{FF2B5EF4-FFF2-40B4-BE49-F238E27FC236}">
                <a16:creationId xmlns:a16="http://schemas.microsoft.com/office/drawing/2014/main" id="{C8680C6C-1995-45EC-A5DF-D768D1B316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59" y="2567917"/>
            <a:ext cx="6120000" cy="2118261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88439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053A4-875B-459D-982C-6CABB3BE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EXISTS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EDD7DF-F51B-4D77-B740-304438197B9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EXISTS</a:t>
            </a:r>
          </a:p>
          <a:p>
            <a:pPr lvl="1"/>
            <a:r>
              <a:rPr lang="ko-KR" altLang="en-US" dirty="0"/>
              <a:t>원래 단어에서 의미하는 것과 같이 조건에 맞는 </a:t>
            </a:r>
            <a:r>
              <a:rPr lang="ko-KR" altLang="en-US" dirty="0" err="1"/>
              <a:t>튜플이</a:t>
            </a:r>
            <a:r>
              <a:rPr lang="ko-KR" altLang="en-US" dirty="0"/>
              <a:t> 존재하면 결과에 포함시킴</a:t>
            </a:r>
            <a:endParaRPr lang="en-US" altLang="ko-KR" dirty="0"/>
          </a:p>
          <a:p>
            <a:pPr lvl="1"/>
            <a:r>
              <a:rPr lang="ko-KR" altLang="en-US" dirty="0"/>
              <a:t>즉 부속질의문의 어떤 행이 조건에 만족하면 참임</a:t>
            </a:r>
            <a:endParaRPr lang="en-US" altLang="ko-KR" dirty="0"/>
          </a:p>
          <a:p>
            <a:pPr lvl="2"/>
            <a:r>
              <a:rPr lang="ko-KR" altLang="en-US" dirty="0"/>
              <a:t>반면 </a:t>
            </a:r>
            <a:r>
              <a:rPr lang="en-US" altLang="ko-KR" dirty="0"/>
              <a:t>NOT EXISTS</a:t>
            </a:r>
            <a:r>
              <a:rPr lang="ko-KR" altLang="en-US" dirty="0"/>
              <a:t>는 부속질의문의 모든 행이 조건에 만족하지 않을 때만 참임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D6C1F8-679F-4E7A-A19A-6D5C0A130B2A}"/>
              </a:ext>
            </a:extLst>
          </p:cNvPr>
          <p:cNvSpPr txBox="1"/>
          <p:nvPr/>
        </p:nvSpPr>
        <p:spPr>
          <a:xfrm>
            <a:off x="1115615" y="2492896"/>
            <a:ext cx="6129118" cy="373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질의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3-33 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주문이 있는 고객의 이름과 주소를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보이시오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pic>
        <p:nvPicPr>
          <p:cNvPr id="5" name="그림 4" descr="스크린샷, 조류이(가) 표시된 사진&#10;&#10;자동 생성된 설명">
            <a:extLst>
              <a:ext uri="{FF2B5EF4-FFF2-40B4-BE49-F238E27FC236}">
                <a16:creationId xmlns:a16="http://schemas.microsoft.com/office/drawing/2014/main" id="{2BD96BE2-B404-44B1-A964-75194BCF5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960255"/>
            <a:ext cx="6201125" cy="246882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4073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7DF72-A2BB-4D88-B07B-F5EFB203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마당서점의 현황과 운영 시스템 환경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8F9F92A-DEE4-4465-B1FE-89460D04E837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25" y="1235908"/>
            <a:ext cx="8208963" cy="5178346"/>
          </a:xfr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387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053A4-875B-459D-982C-6CABB3BE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EXISTS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EDD7DF-F51B-4D77-B740-304438197B9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60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132857"/>
            <a:ext cx="8215246" cy="319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846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053A4-875B-459D-982C-6CABB3BEF6B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ko-KR" altLang="en-US"/>
              <a:t>연습문제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E8F8B7-A86E-4AC0-A5D7-AB02160CAC5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dirty="0"/>
              <a:t>마당서점의 고객이 요구하는 다음 질문에 대해 </a:t>
            </a:r>
            <a:r>
              <a:rPr lang="en-US" altLang="ko-KR" dirty="0"/>
              <a:t>SQL </a:t>
            </a:r>
            <a:r>
              <a:rPr lang="ko-KR" altLang="en-US" dirty="0"/>
              <a:t>문을 </a:t>
            </a:r>
            <a:r>
              <a:rPr lang="ko-KR" altLang="en-US" dirty="0" err="1"/>
              <a:t>작성하시오</a:t>
            </a:r>
            <a:r>
              <a:rPr lang="en-US" altLang="ko-KR" dirty="0"/>
              <a:t>.</a:t>
            </a:r>
          </a:p>
          <a:p>
            <a:pPr marL="266700" lvl="1" indent="0">
              <a:buNone/>
            </a:pPr>
            <a:r>
              <a:rPr lang="en-US" altLang="ko-KR" dirty="0">
                <a:latin typeface="+mj-ea"/>
              </a:rPr>
              <a:t>(5) </a:t>
            </a:r>
            <a:r>
              <a:rPr lang="ko-KR" altLang="en-US" dirty="0">
                <a:latin typeface="+mj-ea"/>
              </a:rPr>
              <a:t>박지성이 구매한 도서의 출판사 수</a:t>
            </a:r>
          </a:p>
          <a:p>
            <a:pPr marL="266700" lvl="1" indent="0">
              <a:buNone/>
            </a:pPr>
            <a:r>
              <a:rPr lang="en-US" altLang="ko-KR" dirty="0">
                <a:latin typeface="+mj-ea"/>
              </a:rPr>
              <a:t>(6) </a:t>
            </a:r>
            <a:r>
              <a:rPr lang="ko-KR" altLang="en-US" dirty="0">
                <a:latin typeface="+mj-ea"/>
              </a:rPr>
              <a:t>박지성이 구매한 도서의 이름</a:t>
            </a:r>
            <a:r>
              <a:rPr lang="en-US" altLang="ko-KR" dirty="0">
                <a:latin typeface="+mj-ea"/>
              </a:rPr>
              <a:t>, </a:t>
            </a:r>
            <a:r>
              <a:rPr lang="ko-KR" altLang="en-US" dirty="0">
                <a:latin typeface="+mj-ea"/>
              </a:rPr>
              <a:t>가격</a:t>
            </a:r>
            <a:r>
              <a:rPr lang="en-US" altLang="ko-KR" dirty="0">
                <a:latin typeface="+mj-ea"/>
              </a:rPr>
              <a:t>, </a:t>
            </a:r>
            <a:r>
              <a:rPr lang="ko-KR" altLang="en-US" dirty="0">
                <a:latin typeface="+mj-ea"/>
              </a:rPr>
              <a:t>정가와 판매가격의 차이</a:t>
            </a:r>
          </a:p>
          <a:p>
            <a:pPr marL="266700" lvl="1" indent="0">
              <a:buNone/>
            </a:pPr>
            <a:r>
              <a:rPr lang="en-US" altLang="ko-KR" dirty="0">
                <a:latin typeface="+mj-ea"/>
              </a:rPr>
              <a:t>(7) </a:t>
            </a:r>
            <a:r>
              <a:rPr lang="ko-KR" altLang="en-US" dirty="0">
                <a:latin typeface="+mj-ea"/>
              </a:rPr>
              <a:t>박지성이 구매하지 않은 도서의 이름</a:t>
            </a:r>
            <a:endParaRPr lang="en-US" altLang="ko-KR" dirty="0">
              <a:latin typeface="+mj-ea"/>
            </a:endParaRP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</a:p>
          <a:p>
            <a:pPr>
              <a:buFont typeface="+mj-lt"/>
              <a:buAutoNum type="arabicPeriod" startAt="2"/>
            </a:pPr>
            <a:r>
              <a:rPr lang="ko-KR" altLang="en-US" dirty="0"/>
              <a:t>마당서점의 운영자와 경영자가 요구하는 다음 질문에 대해 </a:t>
            </a:r>
            <a:r>
              <a:rPr lang="en-US" altLang="ko-KR" dirty="0"/>
              <a:t>SQL </a:t>
            </a:r>
            <a:r>
              <a:rPr lang="ko-KR" altLang="en-US" dirty="0"/>
              <a:t>문을 </a:t>
            </a:r>
            <a:r>
              <a:rPr lang="ko-KR" altLang="en-US" dirty="0" err="1"/>
              <a:t>작성하시오</a:t>
            </a:r>
            <a:r>
              <a:rPr lang="en-US" altLang="ko-KR" dirty="0"/>
              <a:t>.</a:t>
            </a:r>
          </a:p>
          <a:p>
            <a:pPr marL="266700" lvl="1" indent="0">
              <a:buNone/>
            </a:pPr>
            <a:r>
              <a:rPr lang="en-US" altLang="ko-KR" dirty="0">
                <a:latin typeface="+mj-ea"/>
              </a:rPr>
              <a:t>(8) </a:t>
            </a:r>
            <a:r>
              <a:rPr lang="ko-KR" altLang="en-US" dirty="0">
                <a:latin typeface="+mj-ea"/>
              </a:rPr>
              <a:t>주문하지 않은 고객의 이름</a:t>
            </a:r>
            <a:r>
              <a:rPr lang="en-US" altLang="ko-KR" dirty="0">
                <a:latin typeface="+mj-ea"/>
              </a:rPr>
              <a:t>(</a:t>
            </a:r>
            <a:r>
              <a:rPr lang="ko-KR" altLang="en-US" dirty="0">
                <a:latin typeface="+mj-ea"/>
              </a:rPr>
              <a:t>부속질의 사용</a:t>
            </a:r>
            <a:r>
              <a:rPr lang="en-US" altLang="ko-KR" dirty="0">
                <a:latin typeface="+mj-ea"/>
              </a:rPr>
              <a:t>)</a:t>
            </a:r>
          </a:p>
          <a:p>
            <a:pPr marL="266700" lvl="1" indent="0">
              <a:buNone/>
            </a:pPr>
            <a:r>
              <a:rPr lang="en-US" altLang="ko-KR" dirty="0">
                <a:latin typeface="+mj-ea"/>
              </a:rPr>
              <a:t>(9) </a:t>
            </a:r>
            <a:r>
              <a:rPr lang="ko-KR" altLang="en-US" dirty="0">
                <a:latin typeface="+mj-ea"/>
              </a:rPr>
              <a:t>주문 금액의 총액과 주문의 평균 금액</a:t>
            </a:r>
          </a:p>
          <a:p>
            <a:pPr marL="266700" lvl="1" indent="0">
              <a:buNone/>
            </a:pPr>
            <a:r>
              <a:rPr lang="en-US" altLang="ko-KR" dirty="0">
                <a:latin typeface="+mj-ea"/>
              </a:rPr>
              <a:t>(10) </a:t>
            </a:r>
            <a:r>
              <a:rPr lang="ko-KR" altLang="en-US" dirty="0">
                <a:latin typeface="+mj-ea"/>
              </a:rPr>
              <a:t>고객의 이름과 고객별 구매액</a:t>
            </a:r>
          </a:p>
          <a:p>
            <a:pPr marL="266700" lvl="1" indent="0">
              <a:buNone/>
            </a:pPr>
            <a:r>
              <a:rPr lang="en-US" altLang="ko-KR" dirty="0">
                <a:latin typeface="+mj-ea"/>
              </a:rPr>
              <a:t>(11) </a:t>
            </a:r>
            <a:r>
              <a:rPr lang="ko-KR" altLang="en-US" dirty="0">
                <a:latin typeface="+mj-ea"/>
              </a:rPr>
              <a:t>고객의 이름과 고객이 구매한 도서 목록</a:t>
            </a:r>
          </a:p>
          <a:p>
            <a:pPr marL="266700" lvl="1" indent="0">
              <a:buNone/>
            </a:pPr>
            <a:r>
              <a:rPr lang="en-US" altLang="ko-KR" dirty="0">
                <a:latin typeface="+mj-ea"/>
              </a:rPr>
              <a:t>(12) </a:t>
            </a:r>
            <a:r>
              <a:rPr lang="ko-KR" altLang="en-US" dirty="0">
                <a:latin typeface="+mj-ea"/>
              </a:rPr>
              <a:t>도서의 가격</a:t>
            </a:r>
            <a:r>
              <a:rPr lang="en-US" altLang="ko-KR" dirty="0">
                <a:latin typeface="+mj-ea"/>
              </a:rPr>
              <a:t>(Book </a:t>
            </a:r>
            <a:r>
              <a:rPr lang="ko-KR" altLang="en-US" dirty="0">
                <a:latin typeface="+mj-ea"/>
              </a:rPr>
              <a:t>테이블</a:t>
            </a:r>
            <a:r>
              <a:rPr lang="en-US" altLang="ko-KR" dirty="0">
                <a:latin typeface="+mj-ea"/>
              </a:rPr>
              <a:t>)</a:t>
            </a:r>
            <a:r>
              <a:rPr lang="ko-KR" altLang="en-US" dirty="0">
                <a:latin typeface="+mj-ea"/>
              </a:rPr>
              <a:t>과 판매가격</a:t>
            </a:r>
            <a:r>
              <a:rPr lang="en-US" altLang="ko-KR" dirty="0">
                <a:latin typeface="+mj-ea"/>
              </a:rPr>
              <a:t>(Orders </a:t>
            </a:r>
            <a:r>
              <a:rPr lang="ko-KR" altLang="en-US" dirty="0">
                <a:latin typeface="+mj-ea"/>
              </a:rPr>
              <a:t>테이블</a:t>
            </a:r>
            <a:r>
              <a:rPr lang="en-US" altLang="ko-KR" dirty="0">
                <a:latin typeface="+mj-ea"/>
              </a:rPr>
              <a:t>)</a:t>
            </a:r>
            <a:r>
              <a:rPr lang="ko-KR" altLang="en-US" dirty="0">
                <a:latin typeface="+mj-ea"/>
              </a:rPr>
              <a:t>의 차이가 가장 많은 주문</a:t>
            </a:r>
          </a:p>
          <a:p>
            <a:pPr marL="266700" lvl="1" indent="0">
              <a:buNone/>
            </a:pPr>
            <a:r>
              <a:rPr lang="en-US" altLang="ko-KR" dirty="0">
                <a:latin typeface="+mj-ea"/>
              </a:rPr>
              <a:t>(13) </a:t>
            </a:r>
            <a:r>
              <a:rPr lang="ko-KR" altLang="en-US" dirty="0">
                <a:latin typeface="+mj-ea"/>
              </a:rPr>
              <a:t>도서의 판매액 평균보다 자신의 구매액 평균이 더 높은 고객의 이름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72381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053A4-875B-459D-982C-6CABB3BE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데이터 </a:t>
            </a:r>
            <a:r>
              <a:rPr lang="ko-KR" altLang="en-US" dirty="0" err="1"/>
              <a:t>정의어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E8F8B7-A86E-4AC0-A5D7-AB02160CAC5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CREATE TABLE </a:t>
            </a:r>
            <a:r>
              <a:rPr lang="ko-KR" altLang="en-US" dirty="0"/>
              <a:t>문</a:t>
            </a:r>
            <a:endParaRPr lang="en-US" altLang="ko-KR" dirty="0"/>
          </a:p>
          <a:p>
            <a:r>
              <a:rPr lang="en-US" altLang="ko-KR" dirty="0"/>
              <a:t>ALTER TABLE </a:t>
            </a:r>
            <a:r>
              <a:rPr lang="ko-KR" altLang="en-US" dirty="0"/>
              <a:t>문</a:t>
            </a:r>
            <a:endParaRPr lang="en-US" altLang="ko-KR" dirty="0"/>
          </a:p>
          <a:p>
            <a:r>
              <a:rPr lang="en-US" altLang="ko-KR" dirty="0"/>
              <a:t>DROP TABLE </a:t>
            </a:r>
            <a:r>
              <a:rPr lang="ko-KR" altLang="en-US" dirty="0"/>
              <a:t>문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19633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053A4-875B-459D-982C-6CABB3BE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4.1 CREATE TABLE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E8F8B7-A86E-4AC0-A5D7-AB02160CAC5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테이블을 구성하고</a:t>
            </a:r>
            <a:r>
              <a:rPr lang="en-US" altLang="ko-KR" dirty="0"/>
              <a:t>, </a:t>
            </a:r>
            <a:r>
              <a:rPr lang="ko-KR" altLang="en-US" dirty="0"/>
              <a:t>속성과 속성에 관한 제약을 정의하며</a:t>
            </a:r>
            <a:r>
              <a:rPr lang="en-US" altLang="ko-KR" dirty="0"/>
              <a:t>, </a:t>
            </a:r>
            <a:r>
              <a:rPr lang="ko-KR" altLang="en-US" dirty="0" err="1"/>
              <a:t>기본키</a:t>
            </a:r>
            <a:r>
              <a:rPr lang="ko-KR" altLang="en-US" dirty="0"/>
              <a:t> 및 외래키를 정의하는 명령</a:t>
            </a:r>
            <a:endParaRPr lang="en-US" altLang="ko-KR" dirty="0"/>
          </a:p>
          <a:p>
            <a:pPr lvl="1"/>
            <a:r>
              <a:rPr lang="en-US" altLang="ko-KR" dirty="0"/>
              <a:t>PRIMARY KEY</a:t>
            </a:r>
            <a:r>
              <a:rPr lang="ko-KR" altLang="en-US" dirty="0"/>
              <a:t>는 기본키를 정할 때 사용하고 </a:t>
            </a:r>
            <a:r>
              <a:rPr lang="en-US" altLang="ko-KR" dirty="0"/>
              <a:t>FOREIGN KEY</a:t>
            </a:r>
            <a:r>
              <a:rPr lang="ko-KR" altLang="en-US" dirty="0"/>
              <a:t>는 외래키를 지정할 때 사용하며</a:t>
            </a:r>
            <a:r>
              <a:rPr lang="en-US" altLang="ko-KR" dirty="0"/>
              <a:t>, ON UPDATE</a:t>
            </a:r>
            <a:r>
              <a:rPr lang="ko-KR" altLang="en-US" dirty="0"/>
              <a:t>와 </a:t>
            </a:r>
            <a:r>
              <a:rPr lang="en-US" altLang="ko-KR" dirty="0"/>
              <a:t>ON DELETE</a:t>
            </a:r>
            <a:r>
              <a:rPr lang="ko-KR" altLang="en-US" dirty="0"/>
              <a:t>는 </a:t>
            </a:r>
            <a:r>
              <a:rPr lang="ko-KR" altLang="en-US" dirty="0" err="1"/>
              <a:t>외래키</a:t>
            </a:r>
            <a:r>
              <a:rPr lang="ko-KR" altLang="en-US" dirty="0"/>
              <a:t> 속성의 수정과 </a:t>
            </a:r>
            <a:r>
              <a:rPr lang="ko-KR" altLang="en-US" dirty="0" err="1"/>
              <a:t>투플</a:t>
            </a:r>
            <a:r>
              <a:rPr lang="ko-KR" altLang="en-US" dirty="0"/>
              <a:t> 삭제 시 동작을 나타냄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lvl="1"/>
            <a:r>
              <a:rPr lang="en-US" altLang="ko-KR" dirty="0"/>
              <a:t>CREATE TABLE </a:t>
            </a:r>
            <a:r>
              <a:rPr lang="ko-KR" altLang="en-US" dirty="0"/>
              <a:t>문의 기본 문법</a:t>
            </a:r>
          </a:p>
          <a:p>
            <a:endParaRPr lang="en-US" altLang="ko-KR" sz="1400" dirty="0"/>
          </a:p>
          <a:p>
            <a:endParaRPr lang="ko-KR" altLang="en-US" dirty="0"/>
          </a:p>
        </p:txBody>
      </p:sp>
      <p:pic>
        <p:nvPicPr>
          <p:cNvPr id="5" name="그림 4" descr="스크린샷, 조류이(가) 표시된 사진&#10;&#10;자동 생성된 설명">
            <a:extLst>
              <a:ext uri="{FF2B5EF4-FFF2-40B4-BE49-F238E27FC236}">
                <a16:creationId xmlns:a16="http://schemas.microsoft.com/office/drawing/2014/main" id="{92194F45-FC3A-400E-80A0-0884DC635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40" y="2780928"/>
            <a:ext cx="7452320" cy="23134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88659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053A4-875B-459D-982C-6CABB3BE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4.1 CREATE TABLE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E8F8B7-A86E-4AC0-A5D7-AB02160CAC5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테이블을 구성하고</a:t>
            </a:r>
            <a:r>
              <a:rPr lang="en-US" altLang="ko-KR" dirty="0"/>
              <a:t>, </a:t>
            </a:r>
            <a:r>
              <a:rPr lang="ko-KR" altLang="en-US" dirty="0"/>
              <a:t>속성과 속성에 관한 제약을 정의하며</a:t>
            </a:r>
            <a:r>
              <a:rPr lang="en-US" altLang="ko-KR" dirty="0"/>
              <a:t>, </a:t>
            </a:r>
            <a:r>
              <a:rPr lang="ko-KR" altLang="en-US" dirty="0" err="1"/>
              <a:t>기본키</a:t>
            </a:r>
            <a:r>
              <a:rPr lang="ko-KR" altLang="en-US" dirty="0"/>
              <a:t> 및 외래키를 정의하는 명령</a:t>
            </a:r>
            <a:endParaRPr lang="en-US" altLang="ko-KR" dirty="0"/>
          </a:p>
          <a:p>
            <a:pPr lvl="1"/>
            <a:r>
              <a:rPr lang="en-US" altLang="ko-KR" dirty="0"/>
              <a:t>PRIMARY KEY</a:t>
            </a:r>
            <a:r>
              <a:rPr lang="ko-KR" altLang="en-US" dirty="0"/>
              <a:t>는 기본키를 정할 때 사용하고 </a:t>
            </a:r>
            <a:r>
              <a:rPr lang="en-US" altLang="ko-KR" dirty="0"/>
              <a:t>FOREIGN KEY</a:t>
            </a:r>
            <a:r>
              <a:rPr lang="ko-KR" altLang="en-US" dirty="0"/>
              <a:t>는 외래키를 지정할 때 사용하며</a:t>
            </a:r>
            <a:r>
              <a:rPr lang="en-US" altLang="ko-KR" dirty="0"/>
              <a:t>, ON UPDATE</a:t>
            </a:r>
            <a:r>
              <a:rPr lang="ko-KR" altLang="en-US" dirty="0"/>
              <a:t>와 </a:t>
            </a:r>
            <a:r>
              <a:rPr lang="en-US" altLang="ko-KR" dirty="0"/>
              <a:t>ON DELETE</a:t>
            </a:r>
            <a:r>
              <a:rPr lang="ko-KR" altLang="en-US" dirty="0"/>
              <a:t>는 </a:t>
            </a:r>
            <a:r>
              <a:rPr lang="ko-KR" altLang="en-US" dirty="0" err="1"/>
              <a:t>외래키</a:t>
            </a:r>
            <a:r>
              <a:rPr lang="ko-KR" altLang="en-US" dirty="0"/>
              <a:t> 속성의 수정과 </a:t>
            </a:r>
            <a:r>
              <a:rPr lang="ko-KR" altLang="en-US" dirty="0" err="1"/>
              <a:t>투플</a:t>
            </a:r>
            <a:r>
              <a:rPr lang="ko-KR" altLang="en-US" dirty="0"/>
              <a:t> 삭제 시 동작을 나타냄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lvl="1"/>
            <a:r>
              <a:rPr lang="en-US" altLang="ko-KR" dirty="0"/>
              <a:t>CREATE TABLE </a:t>
            </a:r>
            <a:r>
              <a:rPr lang="ko-KR" altLang="en-US" dirty="0"/>
              <a:t>문의 기본 문법</a:t>
            </a:r>
          </a:p>
          <a:p>
            <a:endParaRPr lang="en-US" altLang="ko-KR" sz="1400" dirty="0"/>
          </a:p>
          <a:p>
            <a:endParaRPr lang="ko-KR" altLang="en-US" dirty="0"/>
          </a:p>
        </p:txBody>
      </p:sp>
      <p:pic>
        <p:nvPicPr>
          <p:cNvPr id="5" name="그림 4" descr="스크린샷, 조류이(가) 표시된 사진&#10;&#10;자동 생성된 설명">
            <a:extLst>
              <a:ext uri="{FF2B5EF4-FFF2-40B4-BE49-F238E27FC236}">
                <a16:creationId xmlns:a16="http://schemas.microsoft.com/office/drawing/2014/main" id="{92194F45-FC3A-400E-80A0-0884DC635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40" y="2780928"/>
            <a:ext cx="7452320" cy="231341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40435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053A4-875B-459D-982C-6CABB3BE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4.1 CREATE TABLE </a:t>
            </a:r>
            <a:r>
              <a:rPr lang="ko-KR" altLang="en-US" dirty="0"/>
              <a:t>문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EDD7DF-F51B-4D77-B740-304438197B9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기본키를 지정하고 싶다면 다음과 같이 생성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D6C1F8-679F-4E7A-A19A-6D5C0A130B2A}"/>
              </a:ext>
            </a:extLst>
          </p:cNvPr>
          <p:cNvSpPr txBox="1"/>
          <p:nvPr/>
        </p:nvSpPr>
        <p:spPr>
          <a:xfrm>
            <a:off x="1187624" y="1179780"/>
            <a:ext cx="6912768" cy="18928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질의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3-34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 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다음과 같은 속성을 가진 </a:t>
            </a:r>
            <a:r>
              <a:rPr lang="en-US" altLang="ko-KR" sz="1400" b="1" dirty="0" err="1">
                <a:solidFill>
                  <a:schemeClr val="bg1"/>
                </a:solidFill>
                <a:latin typeface="+mn-ea"/>
              </a:rPr>
              <a:t>NewBook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테이블을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생성하시오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, </a:t>
            </a:r>
            <a:br>
              <a:rPr lang="en-US" altLang="ko-KR" sz="1400" b="1" dirty="0">
                <a:solidFill>
                  <a:schemeClr val="bg1"/>
                </a:solidFill>
                <a:latin typeface="+mn-ea"/>
              </a:rPr>
            </a:b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              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정수형은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NUMBER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를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문자형은 가변형 문자타입인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VARCHAR2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를 사용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" b="1" dirty="0">
                <a:solidFill>
                  <a:schemeClr val="bg1"/>
                </a:solidFill>
                <a:latin typeface="+mn-ea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	 </a:t>
            </a:r>
            <a:r>
              <a:rPr lang="en-US" altLang="ko-KR" sz="1200" b="1" dirty="0" err="1">
                <a:solidFill>
                  <a:schemeClr val="bg1"/>
                </a:solidFill>
                <a:latin typeface="+mn-ea"/>
              </a:rPr>
              <a:t>bookid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도서번호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) – NUMBER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	 </a:t>
            </a:r>
            <a:r>
              <a:rPr lang="en-US" altLang="ko-KR" sz="1200" b="1" dirty="0" err="1">
                <a:solidFill>
                  <a:schemeClr val="bg1"/>
                </a:solidFill>
                <a:latin typeface="+mn-ea"/>
              </a:rPr>
              <a:t>bookname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도서이름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) – VARCHAR2(20)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	 publisher(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출판사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) – VARCHAR2(20)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	 price(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가격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) – NUMBER</a:t>
            </a:r>
          </a:p>
        </p:txBody>
      </p:sp>
      <p:pic>
        <p:nvPicPr>
          <p:cNvPr id="6" name="그림 5" descr="스크린샷, 조류이(가) 표시된 사진&#10;&#10;자동 생성된 설명">
            <a:extLst>
              <a:ext uri="{FF2B5EF4-FFF2-40B4-BE49-F238E27FC236}">
                <a16:creationId xmlns:a16="http://schemas.microsoft.com/office/drawing/2014/main" id="{CC327E1E-6CB4-450D-84DC-0E48D3C7C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14" y="3074151"/>
            <a:ext cx="6264000" cy="1418769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FA161385-C1A6-4A10-86AD-07D58D84F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14" y="4906832"/>
            <a:ext cx="6264000" cy="155209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42333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053A4-875B-459D-982C-6CABB3BE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4.1 CREATE TABLE </a:t>
            </a:r>
            <a:r>
              <a:rPr lang="ko-KR" altLang="en-US" dirty="0"/>
              <a:t>문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EDD7DF-F51B-4D77-B740-304438197B9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dirty="0" err="1"/>
              <a:t>bookid</a:t>
            </a:r>
            <a:r>
              <a:rPr lang="en-US" altLang="ko-KR" dirty="0"/>
              <a:t> </a:t>
            </a:r>
            <a:r>
              <a:rPr lang="ko-KR" altLang="en-US" dirty="0"/>
              <a:t>속성이 없어서 두 개의 속성 </a:t>
            </a:r>
            <a:r>
              <a:rPr lang="en-US" altLang="ko-KR" dirty="0" err="1"/>
              <a:t>bookname</a:t>
            </a:r>
            <a:r>
              <a:rPr lang="en-US" altLang="ko-KR" dirty="0"/>
              <a:t>, publisher</a:t>
            </a:r>
            <a:r>
              <a:rPr lang="ko-KR" altLang="en-US" dirty="0"/>
              <a:t>가 기본키가 된다면 괄호를 사용하여 복합키를 지정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NewBook</a:t>
            </a:r>
            <a:r>
              <a:rPr lang="en-US" altLang="ko-KR" dirty="0"/>
              <a:t> </a:t>
            </a:r>
            <a:r>
              <a:rPr lang="ko-KR" altLang="en-US" dirty="0"/>
              <a:t>테이블의 </a:t>
            </a:r>
            <a:r>
              <a:rPr lang="en-US" altLang="ko-KR" dirty="0"/>
              <a:t>CREATE </a:t>
            </a:r>
            <a:r>
              <a:rPr lang="ko-KR" altLang="en-US" dirty="0"/>
              <a:t>문에 좀 더 복잡한 제약사항을 추가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FE34371C-8845-4B8E-84DA-1C31C8465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628800"/>
            <a:ext cx="7071882" cy="1501134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CC5240CE-D45E-419B-8200-DF69E77494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26"/>
          <a:stretch/>
        </p:blipFill>
        <p:spPr>
          <a:xfrm>
            <a:off x="971600" y="3232450"/>
            <a:ext cx="6120000" cy="703557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739F9AC3-4706-434C-BE5E-B39EF3820B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65"/>
          <a:stretch/>
        </p:blipFill>
        <p:spPr>
          <a:xfrm>
            <a:off x="971599" y="4233720"/>
            <a:ext cx="7071881" cy="1571543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71158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053A4-875B-459D-982C-6CABB3BE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4.1 CREATE TABLE </a:t>
            </a:r>
            <a:r>
              <a:rPr lang="ko-KR" altLang="en-US" dirty="0"/>
              <a:t>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0FAA95-6151-4A21-B058-5C4CABA77EEF}"/>
              </a:ext>
            </a:extLst>
          </p:cNvPr>
          <p:cNvSpPr txBox="1"/>
          <p:nvPr/>
        </p:nvSpPr>
        <p:spPr>
          <a:xfrm>
            <a:off x="1227754" y="1196752"/>
            <a:ext cx="6552729" cy="184665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질의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3-35  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다음과 같은 속성을 가진 </a:t>
            </a:r>
            <a:r>
              <a:rPr lang="en-US" altLang="ko-KR" sz="1400" b="1" dirty="0" err="1">
                <a:solidFill>
                  <a:schemeClr val="bg1"/>
                </a:solidFill>
                <a:latin typeface="+mn-ea"/>
              </a:rPr>
              <a:t>NewCustomer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테이블을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생성하시오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" b="1" dirty="0">
                <a:solidFill>
                  <a:schemeClr val="bg1"/>
                </a:solidFill>
                <a:latin typeface="+mn-ea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 	 </a:t>
            </a:r>
            <a:r>
              <a:rPr lang="en-US" altLang="ko-KR" sz="1200" b="1" dirty="0" err="1">
                <a:solidFill>
                  <a:schemeClr val="bg1"/>
                </a:solidFill>
                <a:latin typeface="+mn-ea"/>
              </a:rPr>
              <a:t>custid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고객번호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 </a:t>
            </a:r>
            <a:r>
              <a:rPr lang="en-US" altLang="ko-KR" sz="1200" b="1" smtClean="0">
                <a:solidFill>
                  <a:schemeClr val="bg1"/>
                </a:solidFill>
                <a:latin typeface="+mn-ea"/>
              </a:rPr>
              <a:t>	- 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NUMBER, </a:t>
            </a:r>
            <a:r>
              <a:rPr lang="ko-KR" altLang="en-US" sz="1200" b="1" dirty="0" err="1">
                <a:solidFill>
                  <a:schemeClr val="bg1"/>
                </a:solidFill>
                <a:latin typeface="+mn-ea"/>
              </a:rPr>
              <a:t>기본키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	 name(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이름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 </a:t>
            </a:r>
            <a:r>
              <a:rPr lang="en-US" altLang="ko-KR" sz="1200" b="1" smtClean="0">
                <a:solidFill>
                  <a:schemeClr val="bg1"/>
                </a:solidFill>
                <a:latin typeface="+mn-ea"/>
              </a:rPr>
              <a:t>	– 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VARCHAR2(40)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	 address(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주소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 </a:t>
            </a:r>
            <a:r>
              <a:rPr lang="en-US" altLang="ko-KR" sz="1200" b="1" smtClean="0">
                <a:solidFill>
                  <a:schemeClr val="bg1"/>
                </a:solidFill>
                <a:latin typeface="+mn-ea"/>
              </a:rPr>
              <a:t>	– 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VARCHAR2(40)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	 phone(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전화번호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 </a:t>
            </a:r>
            <a:r>
              <a:rPr lang="en-US" altLang="ko-KR" sz="1200" b="1" smtClean="0">
                <a:solidFill>
                  <a:schemeClr val="bg1"/>
                </a:solidFill>
                <a:latin typeface="+mn-ea"/>
              </a:rPr>
              <a:t>	– 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VARCHAR2(30)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" name="그림 5" descr="스크린샷, 조류이(가) 표시된 사진&#10;&#10;자동 생성된 설명">
            <a:extLst>
              <a:ext uri="{FF2B5EF4-FFF2-40B4-BE49-F238E27FC236}">
                <a16:creationId xmlns:a16="http://schemas.microsoft.com/office/drawing/2014/main" id="{5D6A8033-61C6-4499-BA14-34EE3A9BB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754" y="3068960"/>
            <a:ext cx="6662636" cy="1512168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0081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053A4-875B-459D-982C-6CABB3BE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4.1 CREATE TABLE </a:t>
            </a:r>
            <a:r>
              <a:rPr lang="ko-KR" altLang="en-US" dirty="0"/>
              <a:t>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0FAA95-6151-4A21-B058-5C4CABA77EEF}"/>
              </a:ext>
            </a:extLst>
          </p:cNvPr>
          <p:cNvSpPr txBox="1"/>
          <p:nvPr/>
        </p:nvSpPr>
        <p:spPr>
          <a:xfrm>
            <a:off x="1295635" y="1185704"/>
            <a:ext cx="6552729" cy="184665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질의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3-36  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다음과 같은 속성을 가진 </a:t>
            </a:r>
            <a:r>
              <a:rPr lang="en-US" altLang="ko-KR" sz="1400" b="1" dirty="0" err="1">
                <a:solidFill>
                  <a:schemeClr val="bg1"/>
                </a:solidFill>
                <a:latin typeface="+mn-ea"/>
              </a:rPr>
              <a:t>NewOrders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테이블을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생성하시오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  <a:latin typeface="+mn-ea"/>
              </a:rPr>
              <a:t>orderid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주문번호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 </a:t>
            </a:r>
            <a:r>
              <a:rPr lang="en-US" altLang="ko-KR" sz="1200" b="1" smtClean="0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NUMBER, </a:t>
            </a:r>
            <a:r>
              <a:rPr lang="ko-KR" altLang="en-US" sz="1200" b="1" dirty="0" err="1">
                <a:solidFill>
                  <a:schemeClr val="bg1"/>
                </a:solidFill>
                <a:latin typeface="+mn-ea"/>
              </a:rPr>
              <a:t>기본키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  <a:latin typeface="+mn-ea"/>
              </a:rPr>
              <a:t>custid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고객번호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) - NUMBER, NOT NULL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제약조건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200" b="1" dirty="0" err="1">
                <a:solidFill>
                  <a:schemeClr val="bg1"/>
                </a:solidFill>
                <a:latin typeface="+mn-ea"/>
              </a:rPr>
              <a:t>외래키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z="1200" b="1" dirty="0" err="1">
                <a:solidFill>
                  <a:schemeClr val="bg1"/>
                </a:solidFill>
                <a:latin typeface="+mn-ea"/>
              </a:rPr>
              <a:t>NewCustomer.custid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연쇄삭제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  <a:latin typeface="+mn-ea"/>
              </a:rPr>
              <a:t>bookid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도서번호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) - NUMBER, NOT NULL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제약조건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  <a:latin typeface="+mn-ea"/>
              </a:rPr>
              <a:t>saleprice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판매가격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) - NUMBER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  <a:latin typeface="+mn-ea"/>
              </a:rPr>
              <a:t>orderdate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판매일자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) - DATE</a:t>
            </a:r>
          </a:p>
        </p:txBody>
      </p:sp>
      <p:pic>
        <p:nvPicPr>
          <p:cNvPr id="14" name="그림 13" descr="스크린샷, 조류이(가) 표시된 사진&#10;&#10;자동 생성된 설명">
            <a:extLst>
              <a:ext uri="{FF2B5EF4-FFF2-40B4-BE49-F238E27FC236}">
                <a16:creationId xmlns:a16="http://schemas.microsoft.com/office/drawing/2014/main" id="{D0FF6674-D1CC-48F1-88FC-C52A60A98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727" y="3140968"/>
            <a:ext cx="6563757" cy="2167384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0309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053A4-875B-459D-982C-6CABB3BE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4.1 CREATE TABLE </a:t>
            </a:r>
            <a:r>
              <a:rPr lang="ko-KR" altLang="en-US" dirty="0"/>
              <a:t>문</a:t>
            </a:r>
          </a:p>
        </p:txBody>
      </p:sp>
      <p:sp>
        <p:nvSpPr>
          <p:cNvPr id="5" name="내용 개체 틀 6">
            <a:extLst>
              <a:ext uri="{FF2B5EF4-FFF2-40B4-BE49-F238E27FC236}">
                <a16:creationId xmlns:a16="http://schemas.microsoft.com/office/drawing/2014/main" id="{F88B4415-A634-497B-842E-29A45BC9698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0206" y="1124744"/>
            <a:ext cx="8218258" cy="5400600"/>
          </a:xfrm>
        </p:spPr>
        <p:txBody>
          <a:bodyPr>
            <a:noAutofit/>
          </a:bodyPr>
          <a:lstStyle/>
          <a:p>
            <a:pPr lvl="1"/>
            <a:r>
              <a:rPr lang="ko-KR" altLang="en-US" dirty="0" err="1"/>
              <a:t>외래키</a:t>
            </a:r>
            <a:r>
              <a:rPr lang="ko-KR" altLang="en-US" dirty="0"/>
              <a:t> 제약조건을 명시할 때는 반드시 참조되는 테이블</a:t>
            </a:r>
            <a:r>
              <a:rPr lang="en-US" altLang="ko-KR" dirty="0"/>
              <a:t>(</a:t>
            </a:r>
            <a:r>
              <a:rPr lang="ko-KR" altLang="en-US" dirty="0"/>
              <a:t>부모 릴레이션</a:t>
            </a:r>
            <a:r>
              <a:rPr lang="en-US" altLang="ko-KR" dirty="0"/>
              <a:t>)</a:t>
            </a:r>
            <a:r>
              <a:rPr lang="ko-KR" altLang="en-US" dirty="0"/>
              <a:t>이 존재해야 함</a:t>
            </a:r>
            <a:endParaRPr lang="en-US" altLang="ko-KR" dirty="0"/>
          </a:p>
          <a:p>
            <a:pPr lvl="1"/>
            <a:r>
              <a:rPr lang="ko-KR" altLang="en-US" dirty="0"/>
              <a:t>참조되는 테이블의 </a:t>
            </a:r>
            <a:r>
              <a:rPr lang="ko-KR" altLang="en-US" dirty="0" err="1"/>
              <a:t>기본키여야</a:t>
            </a:r>
            <a:r>
              <a:rPr lang="ko-KR" altLang="en-US" dirty="0"/>
              <a:t> 함</a:t>
            </a:r>
            <a:endParaRPr lang="en-US" altLang="ko-KR" dirty="0"/>
          </a:p>
          <a:p>
            <a:pPr lvl="1"/>
            <a:r>
              <a:rPr lang="ko-KR" altLang="en-US" dirty="0" err="1"/>
              <a:t>외래키</a:t>
            </a:r>
            <a:r>
              <a:rPr lang="ko-KR" altLang="en-US" dirty="0"/>
              <a:t> 지정 시 </a:t>
            </a:r>
            <a:r>
              <a:rPr lang="en-US" altLang="ko-KR" dirty="0"/>
              <a:t>ON DELETE </a:t>
            </a:r>
            <a:r>
              <a:rPr lang="ko-KR" altLang="en-US" dirty="0"/>
              <a:t>또는 </a:t>
            </a:r>
            <a:r>
              <a:rPr lang="en-US" altLang="ko-KR" dirty="0"/>
              <a:t>ON UPDATE </a:t>
            </a:r>
            <a:r>
              <a:rPr lang="ko-KR" altLang="en-US" dirty="0"/>
              <a:t>옵션은 참조되는 테이블의 </a:t>
            </a:r>
            <a:r>
              <a:rPr lang="ko-KR" altLang="en-US" dirty="0" err="1"/>
              <a:t>튜플이</a:t>
            </a:r>
            <a:r>
              <a:rPr lang="ko-KR" altLang="en-US" dirty="0"/>
              <a:t> 삭제되거나 수정될 때 취할 수 있는 동작을 지정</a:t>
            </a:r>
            <a:endParaRPr lang="en-US" altLang="ko-KR" dirty="0"/>
          </a:p>
          <a:p>
            <a:pPr lvl="1"/>
            <a:r>
              <a:rPr lang="en-US" altLang="ko-KR" dirty="0"/>
              <a:t> NO ACTION</a:t>
            </a:r>
            <a:r>
              <a:rPr lang="ko-KR" altLang="en-US" dirty="0"/>
              <a:t>은 어떠한 동작도 취하지 않음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7D8ABA9A-4B11-41EA-A019-1689E2280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13" y="2852936"/>
            <a:ext cx="7385420" cy="324036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69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0034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7DF72-A2BB-4D88-B07B-F5EFB203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마당서점의 현황과 운영 시스템 환경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F42322D-9EF4-457F-B0C7-B9972C488740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25" y="1341045"/>
            <a:ext cx="8208963" cy="4968072"/>
          </a:xfr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584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053A4-875B-459D-982C-6CABB3BE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ALTER TABLE </a:t>
            </a:r>
            <a:r>
              <a:rPr lang="ko-KR" altLang="en-US" dirty="0"/>
              <a:t>문</a:t>
            </a:r>
          </a:p>
        </p:txBody>
      </p:sp>
      <p:sp>
        <p:nvSpPr>
          <p:cNvPr id="5" name="내용 개체 틀 6">
            <a:extLst>
              <a:ext uri="{FF2B5EF4-FFF2-40B4-BE49-F238E27FC236}">
                <a16:creationId xmlns:a16="http://schemas.microsoft.com/office/drawing/2014/main" id="{F88B4415-A634-497B-842E-29A45BC9698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0206" y="1124744"/>
            <a:ext cx="8218258" cy="5400600"/>
          </a:xfrm>
        </p:spPr>
        <p:txBody>
          <a:bodyPr>
            <a:noAutofit/>
          </a:bodyPr>
          <a:lstStyle/>
          <a:p>
            <a:pPr lvl="1"/>
            <a:r>
              <a:rPr lang="en-US" altLang="ko-KR" dirty="0"/>
              <a:t>ALTER </a:t>
            </a:r>
            <a:r>
              <a:rPr lang="ko-KR" altLang="en-US" dirty="0"/>
              <a:t>문은 생성된 테이블의 속성과 속성에 관한 제약을 변경하며</a:t>
            </a:r>
            <a:r>
              <a:rPr lang="en-US" altLang="ko-KR" dirty="0"/>
              <a:t>, </a:t>
            </a:r>
            <a:r>
              <a:rPr lang="ko-KR" altLang="en-US" dirty="0" err="1"/>
              <a:t>기본키</a:t>
            </a:r>
            <a:r>
              <a:rPr lang="ko-KR" altLang="en-US" dirty="0"/>
              <a:t> 및 외래키를 변경함</a:t>
            </a:r>
            <a:endParaRPr lang="en-US" altLang="ko-KR" dirty="0"/>
          </a:p>
          <a:p>
            <a:pPr lvl="1"/>
            <a:r>
              <a:rPr lang="en-US" altLang="ko-KR" dirty="0"/>
              <a:t>ADD, DROP</a:t>
            </a:r>
            <a:r>
              <a:rPr lang="ko-KR" altLang="en-US" dirty="0"/>
              <a:t>은 속성을 추가하거나 제거할 때 사용</a:t>
            </a:r>
            <a:endParaRPr lang="en-US" altLang="ko-KR" dirty="0"/>
          </a:p>
          <a:p>
            <a:pPr lvl="1"/>
            <a:r>
              <a:rPr lang="en-US" altLang="ko-KR" dirty="0"/>
              <a:t>MODIFY</a:t>
            </a:r>
            <a:r>
              <a:rPr lang="ko-KR" altLang="en-US" dirty="0"/>
              <a:t>는 속성의 기본값을 설정하거나 삭제할 때 사용</a:t>
            </a:r>
            <a:endParaRPr lang="en-US" altLang="ko-KR" dirty="0"/>
          </a:p>
          <a:p>
            <a:pPr lvl="1"/>
            <a:r>
              <a:rPr lang="en-US" altLang="ko-KR" dirty="0"/>
              <a:t>ADD &lt;</a:t>
            </a:r>
            <a:r>
              <a:rPr lang="ko-KR" altLang="en-US" dirty="0"/>
              <a:t>제약이름</a:t>
            </a:r>
            <a:r>
              <a:rPr lang="en-US" altLang="ko-KR" dirty="0"/>
              <a:t>&gt;, DROP &lt;</a:t>
            </a:r>
            <a:r>
              <a:rPr lang="ko-KR" altLang="en-US" dirty="0"/>
              <a:t>제약이름</a:t>
            </a:r>
            <a:r>
              <a:rPr lang="en-US" altLang="ko-KR" dirty="0"/>
              <a:t>&gt;</a:t>
            </a:r>
            <a:r>
              <a:rPr lang="ko-KR" altLang="en-US" dirty="0"/>
              <a:t>은 제약사항을 추가하거나 삭제할 때 사용</a:t>
            </a:r>
            <a:endParaRPr lang="en-US" altLang="ko-KR" dirty="0"/>
          </a:p>
          <a:p>
            <a:pPr lvl="1"/>
            <a:endParaRPr lang="en-US" altLang="ko-KR" sz="100" dirty="0"/>
          </a:p>
          <a:p>
            <a:pPr lvl="1"/>
            <a:r>
              <a:rPr lang="en-US" altLang="ko-KR" dirty="0"/>
              <a:t>ALTER </a:t>
            </a:r>
            <a:r>
              <a:rPr lang="ko-KR" altLang="en-US" dirty="0"/>
              <a:t>문의 기본 문법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CF1FD236-665A-4C01-998B-2E945B1376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98" y="2708920"/>
            <a:ext cx="6480000" cy="18034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7D50B9-8135-46E4-9420-5444703DC5A1}"/>
              </a:ext>
            </a:extLst>
          </p:cNvPr>
          <p:cNvSpPr txBox="1"/>
          <p:nvPr/>
        </p:nvSpPr>
        <p:spPr>
          <a:xfrm>
            <a:off x="943054" y="4718343"/>
            <a:ext cx="7229346" cy="373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실습을 위하여 </a:t>
            </a:r>
            <a:r>
              <a:rPr lang="en-US" altLang="ko-KR" sz="1400" b="1" dirty="0" err="1">
                <a:solidFill>
                  <a:schemeClr val="bg1"/>
                </a:solidFill>
                <a:latin typeface="+mn-ea"/>
              </a:rPr>
              <a:t>NewBook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테이블을 지우고 질의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3-34 </a:t>
            </a:r>
            <a:r>
              <a:rPr lang="en-US" altLang="ko-KR" sz="1400" b="1" dirty="0" err="1">
                <a:solidFill>
                  <a:schemeClr val="bg1"/>
                </a:solidFill>
                <a:latin typeface="+mn-ea"/>
              </a:rPr>
              <a:t>NewBook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테이블을 새로 생성한다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.</a:t>
            </a:r>
            <a:endParaRPr lang="en-US" altLang="ko-KR" sz="11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9" name="그림 8" descr="스크린샷, 조류이(가) 표시된 사진&#10;&#10;자동 생성된 설명">
            <a:extLst>
              <a:ext uri="{FF2B5EF4-FFF2-40B4-BE49-F238E27FC236}">
                <a16:creationId xmlns:a16="http://schemas.microsoft.com/office/drawing/2014/main" id="{90047606-49DE-45F4-BB62-6CBF148CD5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98" y="5127172"/>
            <a:ext cx="6448399" cy="139776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70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80495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053A4-875B-459D-982C-6CABB3BE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ALTER TABLE </a:t>
            </a:r>
            <a:r>
              <a:rPr lang="ko-KR" altLang="en-US" dirty="0"/>
              <a:t>문</a:t>
            </a:r>
          </a:p>
        </p:txBody>
      </p:sp>
      <p:sp>
        <p:nvSpPr>
          <p:cNvPr id="5" name="내용 개체 틀 6">
            <a:extLst>
              <a:ext uri="{FF2B5EF4-FFF2-40B4-BE49-F238E27FC236}">
                <a16:creationId xmlns:a16="http://schemas.microsoft.com/office/drawing/2014/main" id="{F88B4415-A634-497B-842E-29A45BC9698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0206" y="1124744"/>
            <a:ext cx="8218258" cy="5400600"/>
          </a:xfrm>
        </p:spPr>
        <p:txBody>
          <a:bodyPr>
            <a:noAutofit/>
          </a:bodyPr>
          <a:lstStyle/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22EBD6-9FE5-4EBD-B733-608B028D73E8}"/>
              </a:ext>
            </a:extLst>
          </p:cNvPr>
          <p:cNvSpPr txBox="1"/>
          <p:nvPr/>
        </p:nvSpPr>
        <p:spPr>
          <a:xfrm>
            <a:off x="976068" y="1224083"/>
            <a:ext cx="7453422" cy="373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질의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3-37   </a:t>
            </a:r>
            <a:r>
              <a:rPr lang="en-US" altLang="ko-KR" sz="1400" b="1" dirty="0" err="1">
                <a:solidFill>
                  <a:schemeClr val="bg1"/>
                </a:solidFill>
                <a:latin typeface="+mn-ea"/>
              </a:rPr>
              <a:t>NewBook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테이블에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VARCHAR2(13)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의 자료형을 가진 </a:t>
            </a:r>
            <a:r>
              <a:rPr lang="en-US" altLang="ko-KR" sz="1400" b="1" dirty="0" err="1">
                <a:solidFill>
                  <a:schemeClr val="bg1"/>
                </a:solidFill>
                <a:latin typeface="+mn-ea"/>
              </a:rPr>
              <a:t>isbn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속성을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추가하시오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301AD9-B5C1-402F-A10E-B7D2E637B86D}"/>
              </a:ext>
            </a:extLst>
          </p:cNvPr>
          <p:cNvSpPr txBox="1"/>
          <p:nvPr/>
        </p:nvSpPr>
        <p:spPr>
          <a:xfrm>
            <a:off x="976068" y="2278288"/>
            <a:ext cx="7453422" cy="373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질의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3-38   </a:t>
            </a:r>
            <a:r>
              <a:rPr lang="en-US" altLang="ko-KR" sz="1400" b="1" dirty="0" err="1">
                <a:solidFill>
                  <a:schemeClr val="bg1"/>
                </a:solidFill>
                <a:latin typeface="+mn-ea"/>
              </a:rPr>
              <a:t>NewBook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테이블의 </a:t>
            </a:r>
            <a:r>
              <a:rPr lang="en-US" altLang="ko-KR" sz="1400" b="1" dirty="0" err="1">
                <a:solidFill>
                  <a:schemeClr val="bg1"/>
                </a:solidFill>
                <a:latin typeface="+mn-ea"/>
              </a:rPr>
              <a:t>isbn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속성의 데이터 타입을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NUMBER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형으로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변경하시</a:t>
            </a:r>
            <a:r>
              <a:rPr lang="ko-KR" altLang="en-US" sz="1200" b="1" dirty="0" err="1">
                <a:solidFill>
                  <a:schemeClr val="bg1"/>
                </a:solidFill>
                <a:latin typeface="+mn-ea"/>
              </a:rPr>
              <a:t>오</a:t>
            </a:r>
            <a:endParaRPr lang="en-US" altLang="ko-KR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AC6250-192A-4E75-8AEE-D9868406E26C}"/>
              </a:ext>
            </a:extLst>
          </p:cNvPr>
          <p:cNvSpPr txBox="1"/>
          <p:nvPr/>
        </p:nvSpPr>
        <p:spPr>
          <a:xfrm>
            <a:off x="971600" y="3416942"/>
            <a:ext cx="7453422" cy="373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질의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3-39   </a:t>
            </a:r>
            <a:r>
              <a:rPr lang="en-US" altLang="ko-KR" sz="1400" b="1" dirty="0" err="1">
                <a:solidFill>
                  <a:schemeClr val="bg1"/>
                </a:solidFill>
                <a:latin typeface="+mn-ea"/>
              </a:rPr>
              <a:t>NewBook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테이블의 </a:t>
            </a:r>
            <a:r>
              <a:rPr lang="en-US" altLang="ko-KR" sz="1400" b="1" dirty="0" err="1">
                <a:solidFill>
                  <a:schemeClr val="bg1"/>
                </a:solidFill>
                <a:latin typeface="+mn-ea"/>
              </a:rPr>
              <a:t>isbn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속성을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삭제하시오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FFB4F5-CDE4-4077-9EAB-D32245F7C93C}"/>
              </a:ext>
            </a:extLst>
          </p:cNvPr>
          <p:cNvSpPr txBox="1"/>
          <p:nvPr/>
        </p:nvSpPr>
        <p:spPr>
          <a:xfrm>
            <a:off x="976068" y="4581128"/>
            <a:ext cx="7453422" cy="373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질의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3-40   </a:t>
            </a:r>
            <a:r>
              <a:rPr lang="en-US" altLang="ko-KR" sz="1400" b="1" dirty="0" err="1">
                <a:solidFill>
                  <a:schemeClr val="bg1"/>
                </a:solidFill>
                <a:latin typeface="+mn-ea"/>
              </a:rPr>
              <a:t>NewBook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테이블의 </a:t>
            </a:r>
            <a:r>
              <a:rPr lang="en-US" altLang="ko-KR" sz="1400" b="1" dirty="0" err="1">
                <a:solidFill>
                  <a:schemeClr val="bg1"/>
                </a:solidFill>
                <a:latin typeface="+mn-ea"/>
              </a:rPr>
              <a:t>bookid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속성에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NOT NULL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제약조건을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적용하시오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C8C0DD-4749-478A-A90C-9AF8C2F68826}"/>
              </a:ext>
            </a:extLst>
          </p:cNvPr>
          <p:cNvSpPr txBox="1"/>
          <p:nvPr/>
        </p:nvSpPr>
        <p:spPr>
          <a:xfrm>
            <a:off x="976068" y="5750899"/>
            <a:ext cx="7453422" cy="373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질의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3-41   </a:t>
            </a:r>
            <a:r>
              <a:rPr lang="en-US" altLang="ko-KR" sz="1400" b="1" dirty="0" err="1">
                <a:solidFill>
                  <a:schemeClr val="bg1"/>
                </a:solidFill>
                <a:latin typeface="+mn-ea"/>
              </a:rPr>
              <a:t>NewBook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테이블의 </a:t>
            </a:r>
            <a:r>
              <a:rPr lang="en-US" altLang="ko-KR" sz="1400" b="1" dirty="0" err="1">
                <a:solidFill>
                  <a:schemeClr val="bg1"/>
                </a:solidFill>
                <a:latin typeface="+mn-ea"/>
              </a:rPr>
              <a:t>bookid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속성을 기본키로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변경하시오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E0A7EF-BA70-4F34-A144-8F69134B2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57" y="1609080"/>
            <a:ext cx="6339047" cy="5373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DD6411C-903D-4913-A9DF-8371EEB50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58" y="2650467"/>
            <a:ext cx="6339042" cy="56250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87165C0-FF3D-44AF-B378-659F84A8AF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57" y="4974732"/>
            <a:ext cx="6339041" cy="5767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2A67187-2D67-4DD2-915D-933FB18891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58" y="6118139"/>
            <a:ext cx="6339044" cy="55122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1A474B3-A6C8-46F6-B932-A4FD1048E9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57" y="3801633"/>
            <a:ext cx="6339049" cy="563471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71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32494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053A4-875B-459D-982C-6CABB3BE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DROP TABLE </a:t>
            </a:r>
            <a:r>
              <a:rPr lang="ko-KR" altLang="en-US" dirty="0"/>
              <a:t>문</a:t>
            </a:r>
          </a:p>
        </p:txBody>
      </p:sp>
      <p:sp>
        <p:nvSpPr>
          <p:cNvPr id="5" name="내용 개체 틀 6">
            <a:extLst>
              <a:ext uri="{FF2B5EF4-FFF2-40B4-BE49-F238E27FC236}">
                <a16:creationId xmlns:a16="http://schemas.microsoft.com/office/drawing/2014/main" id="{F88B4415-A634-497B-842E-29A45BC9698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0206" y="1124744"/>
            <a:ext cx="8218258" cy="5400600"/>
          </a:xfrm>
        </p:spPr>
        <p:txBody>
          <a:bodyPr>
            <a:noAutofit/>
          </a:bodyPr>
          <a:lstStyle/>
          <a:p>
            <a:r>
              <a:rPr lang="en-US" altLang="ko-KR" dirty="0"/>
              <a:t>DROP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en-US" altLang="ko-KR" dirty="0"/>
              <a:t>DROP </a:t>
            </a:r>
            <a:r>
              <a:rPr lang="ko-KR" altLang="en-US" dirty="0"/>
              <a:t>문은 테이블을 삭제하는 명령</a:t>
            </a:r>
            <a:endParaRPr lang="en-US" altLang="ko-KR" dirty="0"/>
          </a:p>
          <a:p>
            <a:pPr lvl="1"/>
            <a:r>
              <a:rPr lang="en-US" altLang="ko-KR" dirty="0"/>
              <a:t>DROP </a:t>
            </a:r>
            <a:r>
              <a:rPr lang="ko-KR" altLang="en-US" dirty="0"/>
              <a:t>문은 테이블의 구조와 데이터를 모두 삭제하므로 사용에 주의해야 함</a:t>
            </a:r>
            <a:endParaRPr lang="en-US" altLang="ko-KR" dirty="0"/>
          </a:p>
          <a:p>
            <a:pPr lvl="2"/>
            <a:r>
              <a:rPr lang="en-US" altLang="ko-KR" dirty="0"/>
              <a:t>(</a:t>
            </a:r>
            <a:r>
              <a:rPr lang="ko-KR" altLang="en-US" dirty="0"/>
              <a:t>데이터만 삭제하려면 </a:t>
            </a:r>
            <a:r>
              <a:rPr lang="en-US" altLang="ko-KR" dirty="0"/>
              <a:t>DELETE </a:t>
            </a:r>
            <a:r>
              <a:rPr lang="ko-KR" altLang="en-US" dirty="0"/>
              <a:t>문을 사용</a:t>
            </a:r>
            <a:r>
              <a:rPr lang="en-US" altLang="ko-KR" dirty="0"/>
              <a:t>)</a:t>
            </a:r>
          </a:p>
          <a:p>
            <a:endParaRPr lang="en-US" altLang="ko-KR" sz="100" dirty="0"/>
          </a:p>
          <a:p>
            <a:r>
              <a:rPr lang="en-US" altLang="ko-KR" dirty="0"/>
              <a:t>DROP</a:t>
            </a:r>
            <a:r>
              <a:rPr lang="ko-KR" altLang="en-US" dirty="0"/>
              <a:t>문의 기본 문법</a:t>
            </a:r>
          </a:p>
          <a:p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B60057-1B62-4EA3-ACE5-2772F80C7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948" y="2769945"/>
            <a:ext cx="6624736" cy="5231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0D811C-7742-4CB0-A7F8-8E64D57A281C}"/>
              </a:ext>
            </a:extLst>
          </p:cNvPr>
          <p:cNvSpPr txBox="1"/>
          <p:nvPr/>
        </p:nvSpPr>
        <p:spPr>
          <a:xfrm>
            <a:off x="962948" y="3331920"/>
            <a:ext cx="6552729" cy="373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질의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3-42   </a:t>
            </a:r>
            <a:r>
              <a:rPr lang="en-US" altLang="ko-KR" sz="1400" b="1" dirty="0" err="1">
                <a:solidFill>
                  <a:schemeClr val="bg1"/>
                </a:solidFill>
                <a:latin typeface="+mn-ea"/>
              </a:rPr>
              <a:t>NewBook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테이블을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삭제하시오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29FE65-3BCC-4BF2-9E69-F8B66EE788C5}"/>
              </a:ext>
            </a:extLst>
          </p:cNvPr>
          <p:cNvSpPr txBox="1"/>
          <p:nvPr/>
        </p:nvSpPr>
        <p:spPr>
          <a:xfrm>
            <a:off x="962948" y="4581128"/>
            <a:ext cx="6725306" cy="10202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질의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3-43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   </a:t>
            </a:r>
            <a:r>
              <a:rPr lang="en-US" altLang="ko-KR" sz="1400" b="1" dirty="0" err="1">
                <a:solidFill>
                  <a:schemeClr val="bg1"/>
                </a:solidFill>
                <a:latin typeface="+mn-ea"/>
              </a:rPr>
              <a:t>NewCustomer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테이블을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삭제하시오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만약 삭제가 거절된다면 원인을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/>
            </a:r>
            <a:br>
              <a:rPr lang="en-US" altLang="ko-KR" sz="1400" b="1" dirty="0">
                <a:solidFill>
                  <a:schemeClr val="bg1"/>
                </a:solidFill>
                <a:latin typeface="+mn-ea"/>
              </a:rPr>
            </a:b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               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파악하고 관련된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테이블을 같이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삭제하시오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 </a:t>
            </a:r>
            <a:br>
              <a:rPr lang="en-US" altLang="ko-KR" sz="1400" b="1" dirty="0">
                <a:solidFill>
                  <a:schemeClr val="bg1"/>
                </a:solidFill>
                <a:latin typeface="+mn-ea"/>
              </a:rPr>
            </a:b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                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z="1200" b="1" dirty="0" err="1">
                <a:solidFill>
                  <a:schemeClr val="bg1"/>
                </a:solidFill>
                <a:latin typeface="+mn-ea"/>
              </a:rPr>
              <a:t>NewOrders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테이블이 </a:t>
            </a:r>
            <a:r>
              <a:rPr lang="en-US" altLang="ko-KR" sz="1200" b="1" dirty="0" err="1">
                <a:solidFill>
                  <a:schemeClr val="bg1"/>
                </a:solidFill>
                <a:latin typeface="+mn-ea"/>
              </a:rPr>
              <a:t>NewCustomer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를 참조하고 있음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)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1DBB6F8C-4949-4C28-A3F8-7C3AC776AC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294"/>
          <a:stretch/>
        </p:blipFill>
        <p:spPr>
          <a:xfrm>
            <a:off x="926642" y="5585959"/>
            <a:ext cx="7279911" cy="65135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086D83A-CDD2-4E23-98F1-9598B40E14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79"/>
          <a:stretch/>
        </p:blipFill>
        <p:spPr>
          <a:xfrm>
            <a:off x="962948" y="3702093"/>
            <a:ext cx="6552729" cy="651353"/>
          </a:xfrm>
          <a:prstGeom prst="rect">
            <a:avLst/>
          </a:prstGeom>
        </p:spPr>
      </p:pic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id="{71103E1B-3DE5-49BC-BEE8-B3D4EB92DD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81" r="39121"/>
          <a:stretch/>
        </p:blipFill>
        <p:spPr>
          <a:xfrm>
            <a:off x="5076056" y="5611649"/>
            <a:ext cx="3180352" cy="1046655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72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36053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053A4-875B-459D-982C-6CABB3BE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데이터 </a:t>
            </a:r>
            <a:r>
              <a:rPr lang="ko-KR" altLang="en-US" dirty="0" err="1"/>
              <a:t>조작어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삽입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</a:p>
        </p:txBody>
      </p:sp>
      <p:sp>
        <p:nvSpPr>
          <p:cNvPr id="5" name="내용 개체 틀 6">
            <a:extLst>
              <a:ext uri="{FF2B5EF4-FFF2-40B4-BE49-F238E27FC236}">
                <a16:creationId xmlns:a16="http://schemas.microsoft.com/office/drawing/2014/main" id="{F88B4415-A634-497B-842E-29A45BC9698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0206" y="1124744"/>
            <a:ext cx="8218258" cy="5400600"/>
          </a:xfrm>
        </p:spPr>
        <p:txBody>
          <a:bodyPr>
            <a:noAutofit/>
          </a:bodyPr>
          <a:lstStyle/>
          <a:p>
            <a:r>
              <a:rPr lang="en-US" altLang="ko-KR" dirty="0"/>
              <a:t>INSERT </a:t>
            </a:r>
            <a:r>
              <a:rPr lang="ko-KR" altLang="en-US" dirty="0"/>
              <a:t>문</a:t>
            </a:r>
            <a:endParaRPr lang="en-US" altLang="ko-KR" dirty="0"/>
          </a:p>
          <a:p>
            <a:r>
              <a:rPr lang="en-US" altLang="ko-KR" dirty="0"/>
              <a:t>UPDATE </a:t>
            </a:r>
            <a:r>
              <a:rPr lang="ko-KR" altLang="en-US" dirty="0"/>
              <a:t>문</a:t>
            </a:r>
            <a:endParaRPr lang="en-US" altLang="ko-KR" dirty="0"/>
          </a:p>
          <a:p>
            <a:r>
              <a:rPr lang="en-US" altLang="ko-KR" dirty="0"/>
              <a:t>DELETE </a:t>
            </a:r>
            <a:r>
              <a:rPr lang="ko-KR" altLang="en-US" dirty="0"/>
              <a:t>문</a:t>
            </a:r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73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54157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053A4-875B-459D-982C-6CABB3BE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INSERT </a:t>
            </a:r>
            <a:r>
              <a:rPr lang="ko-KR" altLang="en-US" dirty="0"/>
              <a:t>문</a:t>
            </a:r>
          </a:p>
        </p:txBody>
      </p:sp>
      <p:sp>
        <p:nvSpPr>
          <p:cNvPr id="5" name="내용 개체 틀 6">
            <a:extLst>
              <a:ext uri="{FF2B5EF4-FFF2-40B4-BE49-F238E27FC236}">
                <a16:creationId xmlns:a16="http://schemas.microsoft.com/office/drawing/2014/main" id="{F88B4415-A634-497B-842E-29A45BC9698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0206" y="1124744"/>
            <a:ext cx="8218258" cy="5400600"/>
          </a:xfrm>
        </p:spPr>
        <p:txBody>
          <a:bodyPr>
            <a:noAutofit/>
          </a:bodyPr>
          <a:lstStyle/>
          <a:p>
            <a:r>
              <a:rPr lang="en-US" altLang="ko-KR" dirty="0"/>
              <a:t>INSERT </a:t>
            </a:r>
            <a:r>
              <a:rPr lang="ko-KR" altLang="en-US" dirty="0"/>
              <a:t>문은 테이블에 새로운 </a:t>
            </a:r>
            <a:r>
              <a:rPr lang="ko-KR" altLang="en-US" dirty="0" err="1"/>
              <a:t>투플을</a:t>
            </a:r>
            <a:r>
              <a:rPr lang="ko-KR" altLang="en-US" dirty="0"/>
              <a:t> 삽입하는 명령임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INSERT </a:t>
            </a:r>
            <a:r>
              <a:rPr lang="ko-KR" altLang="en-US" dirty="0"/>
              <a:t>문의 기본 문법</a:t>
            </a:r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ECC0C8-44BA-439C-B067-FD1C049DBDB3}"/>
              </a:ext>
            </a:extLst>
          </p:cNvPr>
          <p:cNvSpPr txBox="1"/>
          <p:nvPr/>
        </p:nvSpPr>
        <p:spPr>
          <a:xfrm>
            <a:off x="827584" y="3169258"/>
            <a:ext cx="6912768" cy="6970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질의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3-44   Book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테이블에 새로운 도서 ‘스포츠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의학’을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삽입하시오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스포츠 의학은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/>
            </a:r>
            <a:br>
              <a:rPr lang="en-US" altLang="ko-KR" sz="1400" b="1" dirty="0">
                <a:solidFill>
                  <a:schemeClr val="bg1"/>
                </a:solidFill>
                <a:latin typeface="+mn-ea"/>
              </a:rPr>
            </a:b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               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한솔의학서적에서 출간했으며 가격은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90,000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원이다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EFFCD1-6230-489B-8530-490F7D5BA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16" y="2302834"/>
            <a:ext cx="6120000" cy="717961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3F9FD9C1-9EFB-4792-9C1C-E226558AB4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43"/>
          <a:stretch/>
        </p:blipFill>
        <p:spPr>
          <a:xfrm>
            <a:off x="827584" y="3887032"/>
            <a:ext cx="6338970" cy="828192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A1A82B01-A691-42F2-AF0A-3909DF7EAA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37" r="50026"/>
          <a:stretch/>
        </p:blipFill>
        <p:spPr>
          <a:xfrm>
            <a:off x="847016" y="4715224"/>
            <a:ext cx="2693228" cy="1958031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74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27690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053A4-875B-459D-982C-6CABB3BE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INSERT </a:t>
            </a:r>
            <a:r>
              <a:rPr lang="ko-KR" altLang="en-US" dirty="0"/>
              <a:t>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ECC0C8-44BA-439C-B067-FD1C049DBDB3}"/>
              </a:ext>
            </a:extLst>
          </p:cNvPr>
          <p:cNvSpPr txBox="1"/>
          <p:nvPr/>
        </p:nvSpPr>
        <p:spPr>
          <a:xfrm>
            <a:off x="847016" y="1318385"/>
            <a:ext cx="6893336" cy="6970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질의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3-45   Book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테이블에 새로운 도서 ‘스포츠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의학’을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삽입하시오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스포츠 의학은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/>
            </a:r>
            <a:br>
              <a:rPr lang="en-US" altLang="ko-KR" sz="1400" b="1" dirty="0">
                <a:solidFill>
                  <a:schemeClr val="bg1"/>
                </a:solidFill>
                <a:latin typeface="+mn-ea"/>
              </a:rPr>
            </a:b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          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   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 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한솔의학서적에서 출간했으며 가격은 미정이다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.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973DD69-8574-4B13-880A-5EE82D010D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34" y="2015435"/>
            <a:ext cx="6120000" cy="3247666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75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290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9272F99F-EE93-4BEC-8343-C9F812455EB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0206" y="1124744"/>
            <a:ext cx="8218258" cy="5400600"/>
          </a:xfrm>
        </p:spPr>
        <p:txBody>
          <a:bodyPr>
            <a:noAutofit/>
          </a:bodyPr>
          <a:lstStyle/>
          <a:p>
            <a:pPr lvl="0" eaLnBrk="0" fontAlgn="base" hangingPunct="0">
              <a:spcAft>
                <a:spcPct val="0"/>
              </a:spcAft>
              <a:buClr>
                <a:srgbClr val="008000"/>
              </a:buClr>
            </a:pPr>
            <a:r>
              <a:rPr lang="ko-KR" altLang="en-US" dirty="0">
                <a:solidFill>
                  <a:prstClr val="black"/>
                </a:solidFill>
              </a:rPr>
              <a:t>대량 삽입</a:t>
            </a:r>
            <a:r>
              <a:rPr lang="en-US" altLang="ko-KR" dirty="0">
                <a:solidFill>
                  <a:prstClr val="black"/>
                </a:solidFill>
              </a:rPr>
              <a:t>(bulk insert)</a:t>
            </a:r>
            <a:r>
              <a:rPr lang="ko-KR" altLang="en-US" dirty="0">
                <a:solidFill>
                  <a:prstClr val="black"/>
                </a:solidFill>
              </a:rPr>
              <a:t>이란 한꺼번에 여러 개의 </a:t>
            </a:r>
            <a:r>
              <a:rPr lang="ko-KR" altLang="en-US" dirty="0" err="1">
                <a:solidFill>
                  <a:prstClr val="black"/>
                </a:solidFill>
              </a:rPr>
              <a:t>투플을</a:t>
            </a:r>
            <a:r>
              <a:rPr lang="ko-KR" altLang="en-US" dirty="0">
                <a:solidFill>
                  <a:prstClr val="black"/>
                </a:solidFill>
              </a:rPr>
              <a:t> 삽입하는 방법임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  <a:endParaRPr lang="ko-KR" altLang="en-US" dirty="0">
              <a:solidFill>
                <a:prstClr val="black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4C053A4-875B-459D-982C-6CABB3BE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INSERT </a:t>
            </a:r>
            <a:r>
              <a:rPr lang="ko-KR" altLang="en-US" dirty="0"/>
              <a:t>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ECC0C8-44BA-439C-B067-FD1C049DBDB3}"/>
              </a:ext>
            </a:extLst>
          </p:cNvPr>
          <p:cNvSpPr txBox="1"/>
          <p:nvPr/>
        </p:nvSpPr>
        <p:spPr>
          <a:xfrm>
            <a:off x="847016" y="1584034"/>
            <a:ext cx="6552729" cy="373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질의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3-46  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수입도서 목록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z="1400" b="1" dirty="0" err="1">
                <a:solidFill>
                  <a:schemeClr val="bg1"/>
                </a:solidFill>
                <a:latin typeface="+mn-ea"/>
              </a:rPr>
              <a:t>Imported_book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)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을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Book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테이블에 모두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삽입하시오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5EE4DDA1-867B-423B-982B-6B50672762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16" y="2016195"/>
            <a:ext cx="6120000" cy="378906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76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281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053A4-875B-459D-982C-6CABB3BE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UPDATE </a:t>
            </a:r>
            <a:r>
              <a:rPr lang="ko-KR" altLang="en-US" dirty="0"/>
              <a:t>문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41F78F9-D4C2-46B7-9A7F-838EC462B39F}"/>
              </a:ext>
            </a:extLst>
          </p:cNvPr>
          <p:cNvSpPr txBox="1">
            <a:spLocks/>
          </p:cNvSpPr>
          <p:nvPr/>
        </p:nvSpPr>
        <p:spPr>
          <a:xfrm>
            <a:off x="539552" y="1085503"/>
            <a:ext cx="8064896" cy="547260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70C0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8000"/>
              </a:buClr>
              <a:buSzTx/>
              <a:buFont typeface="Wingdings" pitchFamily="2" charset="2"/>
              <a:buChar char="n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UPDATE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문은 특정 속성 값을 수정하는 명령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80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8000"/>
              </a:buClr>
              <a:buSzTx/>
              <a:buFont typeface="Wingdings" pitchFamily="2" charset="2"/>
              <a:buChar char="n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UPDATE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문의 기본 문법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70C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70C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93D4F1FD-4AB0-430D-BD59-F5C1C3681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276872"/>
            <a:ext cx="6120000" cy="893323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77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642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053A4-875B-459D-982C-6CABB3BE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UPDATE </a:t>
            </a:r>
            <a:r>
              <a:rPr lang="ko-KR" altLang="en-US" dirty="0"/>
              <a:t>문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41F78F9-D4C2-46B7-9A7F-838EC462B39F}"/>
              </a:ext>
            </a:extLst>
          </p:cNvPr>
          <p:cNvSpPr txBox="1">
            <a:spLocks/>
          </p:cNvSpPr>
          <p:nvPr/>
        </p:nvSpPr>
        <p:spPr>
          <a:xfrm>
            <a:off x="539552" y="1085503"/>
            <a:ext cx="8064896" cy="547260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70C0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70C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4666BD-8081-4529-945D-412163E24561}"/>
              </a:ext>
            </a:extLst>
          </p:cNvPr>
          <p:cNvSpPr txBox="1"/>
          <p:nvPr/>
        </p:nvSpPr>
        <p:spPr>
          <a:xfrm>
            <a:off x="816948" y="1133984"/>
            <a:ext cx="8064896" cy="373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질의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3-47   Customer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테이블에서 고객번호가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5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인 고객의 주소를 ‘대한민국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부산’으로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변경하시오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49BC8B-3F51-46C6-BA6C-8B025FA9C0E9}"/>
              </a:ext>
            </a:extLst>
          </p:cNvPr>
          <p:cNvSpPr txBox="1"/>
          <p:nvPr/>
        </p:nvSpPr>
        <p:spPr>
          <a:xfrm>
            <a:off x="810876" y="3905141"/>
            <a:ext cx="7577548" cy="373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질의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3-48   Customer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테이블에서 박세리 고객의 주소를 김연아 고객의 주소로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변경하시오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69F264EE-E265-42FE-B0F4-20AA6714B3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76" y="1556350"/>
            <a:ext cx="5328592" cy="2163182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7F34305B-8E5D-4FBA-84DC-BCB8E2173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48" y="4296140"/>
            <a:ext cx="5328592" cy="2294696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78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136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053A4-875B-459D-982C-6CABB3BE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DELETE </a:t>
            </a:r>
            <a:r>
              <a:rPr lang="ko-KR" altLang="en-US" dirty="0"/>
              <a:t>문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41F78F9-D4C2-46B7-9A7F-838EC462B39F}"/>
              </a:ext>
            </a:extLst>
          </p:cNvPr>
          <p:cNvSpPr txBox="1">
            <a:spLocks/>
          </p:cNvSpPr>
          <p:nvPr/>
        </p:nvSpPr>
        <p:spPr>
          <a:xfrm>
            <a:off x="539552" y="1085503"/>
            <a:ext cx="8064896" cy="547260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70C0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008000"/>
              </a:buClr>
            </a:pPr>
            <a:r>
              <a:rPr lang="en-US" altLang="ko-KR" dirty="0">
                <a:solidFill>
                  <a:sysClr val="windowText" lastClr="000000"/>
                </a:solidFill>
              </a:rPr>
              <a:t>DELETE </a:t>
            </a:r>
            <a:r>
              <a:rPr lang="ko-KR" altLang="en-US" dirty="0">
                <a:solidFill>
                  <a:sysClr val="windowText" lastClr="000000"/>
                </a:solidFill>
              </a:rPr>
              <a:t>문은 테이블에 있는 기존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투플을</a:t>
            </a:r>
            <a:r>
              <a:rPr lang="ko-KR" altLang="en-US" dirty="0">
                <a:solidFill>
                  <a:sysClr val="windowText" lastClr="000000"/>
                </a:solidFill>
              </a:rPr>
              <a:t> 삭제하는 명령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lvl="0">
              <a:buClr>
                <a:srgbClr val="008000"/>
              </a:buClr>
            </a:pPr>
            <a:endParaRPr lang="en-US" altLang="ko-KR" dirty="0">
              <a:solidFill>
                <a:sysClr val="windowText" lastClr="000000"/>
              </a:solidFill>
            </a:endParaRPr>
          </a:p>
          <a:p>
            <a:pPr lvl="0">
              <a:buClr>
                <a:srgbClr val="008000"/>
              </a:buClr>
            </a:pPr>
            <a:r>
              <a:rPr lang="en-US" altLang="ko-KR" dirty="0">
                <a:solidFill>
                  <a:sysClr val="windowText" lastClr="000000"/>
                </a:solidFill>
              </a:rPr>
              <a:t>DELETE </a:t>
            </a:r>
            <a:r>
              <a:rPr lang="ko-KR" altLang="en-US" dirty="0">
                <a:solidFill>
                  <a:sysClr val="windowText" lastClr="000000"/>
                </a:solidFill>
              </a:rPr>
              <a:t>문의 기본 문법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lvl="0">
              <a:buClr>
                <a:srgbClr val="008000"/>
              </a:buClr>
            </a:pPr>
            <a:endParaRPr lang="ko-KR" altLang="en-US" dirty="0">
              <a:solidFill>
                <a:sysClr val="windowText" lastClr="000000"/>
              </a:solidFill>
            </a:endParaRPr>
          </a:p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70C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70C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BEDAF2-63BD-4E0A-B590-FE0C41792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276872"/>
            <a:ext cx="6120000" cy="74271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79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516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7DF72-A2BB-4D88-B07B-F5EFB203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1.2 </a:t>
            </a:r>
            <a:r>
              <a:rPr lang="ko-KR" altLang="en-US" dirty="0"/>
              <a:t>마당서점의 데이터</a:t>
            </a:r>
          </a:p>
        </p:txBody>
      </p:sp>
      <p:pic>
        <p:nvPicPr>
          <p:cNvPr id="6" name="내용 개체 틀 5" descr="스크린샷이(가) 표시된 사진&#10;&#10;자동 생성된 설명">
            <a:extLst>
              <a:ext uri="{FF2B5EF4-FFF2-40B4-BE49-F238E27FC236}">
                <a16:creationId xmlns:a16="http://schemas.microsoft.com/office/drawing/2014/main" id="{E96A8C1E-C625-494D-8C5C-F529B45320FB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886" y="5144822"/>
            <a:ext cx="3841258" cy="830711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D2983E8-84E3-473B-AD16-65016CB32D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82"/>
          <a:stretch/>
        </p:blipFill>
        <p:spPr>
          <a:xfrm>
            <a:off x="671761" y="1537435"/>
            <a:ext cx="3898125" cy="25727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49AAFF-E975-4875-B536-7B1B665DA8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09" y="4498590"/>
            <a:ext cx="3324871" cy="14445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31D87E5-93E6-4BB6-8DA9-E37283A9D6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366" y="1537435"/>
            <a:ext cx="3687168" cy="25727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4AC85F-6C82-4D1F-90F5-3B331767C1D1}"/>
              </a:ext>
            </a:extLst>
          </p:cNvPr>
          <p:cNvSpPr txBox="1"/>
          <p:nvPr/>
        </p:nvSpPr>
        <p:spPr>
          <a:xfrm>
            <a:off x="683636" y="1144444"/>
            <a:ext cx="1080119" cy="3336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Book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테이블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0975AD-11E1-4DF2-9D0E-195FCA94FF34}"/>
              </a:ext>
            </a:extLst>
          </p:cNvPr>
          <p:cNvSpPr txBox="1"/>
          <p:nvPr/>
        </p:nvSpPr>
        <p:spPr>
          <a:xfrm>
            <a:off x="4619658" y="1144443"/>
            <a:ext cx="1224136" cy="3336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Orders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테이블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836539-864A-46F1-9286-56152691FD6A}"/>
              </a:ext>
            </a:extLst>
          </p:cNvPr>
          <p:cNvSpPr txBox="1"/>
          <p:nvPr/>
        </p:nvSpPr>
        <p:spPr>
          <a:xfrm>
            <a:off x="683636" y="4173100"/>
            <a:ext cx="1440092" cy="3336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Customer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테이블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212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053A4-875B-459D-982C-6CABB3BE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DELETE </a:t>
            </a:r>
            <a:r>
              <a:rPr lang="ko-KR" altLang="en-US" dirty="0"/>
              <a:t>문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41F78F9-D4C2-46B7-9A7F-838EC462B39F}"/>
              </a:ext>
            </a:extLst>
          </p:cNvPr>
          <p:cNvSpPr txBox="1">
            <a:spLocks/>
          </p:cNvSpPr>
          <p:nvPr/>
        </p:nvSpPr>
        <p:spPr>
          <a:xfrm>
            <a:off x="539552" y="1085503"/>
            <a:ext cx="8064896" cy="547260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70C0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008000"/>
              </a:buClr>
            </a:pPr>
            <a:endParaRPr lang="en-US" altLang="ko-KR" dirty="0">
              <a:solidFill>
                <a:sysClr val="windowText" lastClr="000000"/>
              </a:solidFill>
            </a:endParaRPr>
          </a:p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0070C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0DEBDE11-47E8-4FF0-8C75-07F9BBA32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48" y="4293096"/>
            <a:ext cx="5400000" cy="1953978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F868645F-0313-4D2A-990C-0DE93BB9E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44" y="1562544"/>
            <a:ext cx="6120000" cy="17627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5E36AE-6500-44C3-806B-D3FDC2EC9475}"/>
              </a:ext>
            </a:extLst>
          </p:cNvPr>
          <p:cNvSpPr txBox="1"/>
          <p:nvPr/>
        </p:nvSpPr>
        <p:spPr>
          <a:xfrm>
            <a:off x="816948" y="1133984"/>
            <a:ext cx="7109360" cy="373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질의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3-49   Customer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테이블에서 고객번호가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5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인 고객을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삭제하시오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185DDE-DEB3-4D21-A62D-0AB064853F4C}"/>
              </a:ext>
            </a:extLst>
          </p:cNvPr>
          <p:cNvSpPr txBox="1"/>
          <p:nvPr/>
        </p:nvSpPr>
        <p:spPr>
          <a:xfrm>
            <a:off x="816948" y="3886085"/>
            <a:ext cx="7109360" cy="373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질의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3-50  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모든 고객을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</a:rPr>
              <a:t>삭제하시오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80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67913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053A4-875B-459D-982C-6CABB3BEF6B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ko-KR" altLang="en-US"/>
              <a:t>연습문제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E8F8B7-A86E-4AC0-A5D7-AB02160CAC5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dirty="0">
                <a:latin typeface="+mj-ea"/>
              </a:rPr>
              <a:t>마당서점에서 다음의 심화된 질문에 대해 </a:t>
            </a:r>
            <a:r>
              <a:rPr lang="en-US" altLang="ko-KR" dirty="0">
                <a:latin typeface="+mj-ea"/>
              </a:rPr>
              <a:t>SQL </a:t>
            </a:r>
            <a:r>
              <a:rPr lang="ko-KR" altLang="en-US" dirty="0">
                <a:latin typeface="+mj-ea"/>
              </a:rPr>
              <a:t>문을 </a:t>
            </a:r>
            <a:r>
              <a:rPr lang="ko-KR" altLang="en-US" dirty="0" err="1">
                <a:latin typeface="+mj-ea"/>
              </a:rPr>
              <a:t>작성하시오</a:t>
            </a:r>
            <a:r>
              <a:rPr lang="en-US" altLang="ko-KR" dirty="0">
                <a:latin typeface="+mj-ea"/>
              </a:rPr>
              <a:t>.	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dirty="0">
                <a:latin typeface="+mj-ea"/>
              </a:rPr>
              <a:t>  </a:t>
            </a:r>
            <a:r>
              <a:rPr lang="en-US" altLang="ko-KR" dirty="0">
                <a:latin typeface="+mj-ea"/>
              </a:rPr>
              <a:t>(1) </a:t>
            </a:r>
            <a:r>
              <a:rPr lang="ko-KR" altLang="en-US" dirty="0">
                <a:latin typeface="+mj-ea"/>
              </a:rPr>
              <a:t>박지성이 구매한 도서의 출판사와 같은 출판사에서 도서를 구매한 고객의 이름</a:t>
            </a:r>
          </a:p>
          <a:p>
            <a:pPr marL="266700" lvl="1" indent="0">
              <a:buNone/>
            </a:pPr>
            <a:r>
              <a:rPr lang="ko-KR" altLang="en-US" dirty="0">
                <a:latin typeface="+mj-ea"/>
              </a:rPr>
              <a:t>  </a:t>
            </a:r>
            <a:r>
              <a:rPr lang="en-US" altLang="ko-KR" dirty="0">
                <a:latin typeface="+mj-ea"/>
              </a:rPr>
              <a:t>(2) </a:t>
            </a:r>
            <a:r>
              <a:rPr lang="ko-KR" altLang="en-US" dirty="0">
                <a:latin typeface="+mj-ea"/>
              </a:rPr>
              <a:t>두 개 이상의 서로 다른 출판사에서 도서를 구매한 고객의 이름</a:t>
            </a:r>
          </a:p>
          <a:p>
            <a:pPr marL="266700" lvl="1" indent="0">
              <a:buNone/>
            </a:pPr>
            <a:r>
              <a:rPr lang="ko-KR" altLang="en-US" dirty="0">
                <a:latin typeface="+mj-ea"/>
              </a:rPr>
              <a:t>  </a:t>
            </a:r>
            <a:r>
              <a:rPr lang="en-US" altLang="ko-KR" dirty="0">
                <a:latin typeface="+mj-ea"/>
              </a:rPr>
              <a:t>(3) (</a:t>
            </a:r>
            <a:r>
              <a:rPr lang="ko-KR" altLang="en-US" dirty="0">
                <a:latin typeface="+mj-ea"/>
              </a:rPr>
              <a:t>생략</a:t>
            </a:r>
            <a:r>
              <a:rPr lang="en-US" altLang="ko-KR" dirty="0">
                <a:latin typeface="+mj-ea"/>
              </a:rPr>
              <a:t>) </a:t>
            </a:r>
            <a:r>
              <a:rPr lang="ko-KR" altLang="en-US" dirty="0">
                <a:latin typeface="+mj-ea"/>
              </a:rPr>
              <a:t>전체 고객의 </a:t>
            </a:r>
            <a:r>
              <a:rPr lang="en-US" altLang="ko-KR" dirty="0">
                <a:latin typeface="+mj-ea"/>
              </a:rPr>
              <a:t>30% </a:t>
            </a:r>
            <a:r>
              <a:rPr lang="ko-KR" altLang="en-US" dirty="0">
                <a:latin typeface="+mj-ea"/>
              </a:rPr>
              <a:t>이상이 구매한 도서 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</a:p>
          <a:p>
            <a:pPr>
              <a:buFont typeface="+mj-lt"/>
              <a:buAutoNum type="arabicPeriod" startAt="2"/>
            </a:pPr>
            <a:r>
              <a:rPr lang="ko-KR" altLang="en-US" dirty="0"/>
              <a:t>다음 질의에 대해 </a:t>
            </a:r>
            <a:r>
              <a:rPr lang="en-US" altLang="ko-KR" dirty="0"/>
              <a:t>DML </a:t>
            </a:r>
            <a:r>
              <a:rPr lang="ko-KR" altLang="en-US" dirty="0"/>
              <a:t>문을 </a:t>
            </a:r>
            <a:r>
              <a:rPr lang="ko-KR" altLang="en-US" dirty="0" err="1"/>
              <a:t>작성하시오</a:t>
            </a:r>
            <a:r>
              <a:rPr lang="en-US" altLang="ko-KR" dirty="0"/>
              <a:t>.</a:t>
            </a:r>
          </a:p>
          <a:p>
            <a:pPr marL="266700" lvl="1" indent="0">
              <a:buNone/>
            </a:pPr>
            <a:r>
              <a:rPr lang="en-US" altLang="ko-KR" dirty="0"/>
              <a:t>(1) </a:t>
            </a:r>
            <a:r>
              <a:rPr lang="ko-KR" altLang="en-US" dirty="0"/>
              <a:t>새로운 도서 </a:t>
            </a:r>
            <a:r>
              <a:rPr lang="en-US" altLang="ko-KR" dirty="0"/>
              <a:t>(‘</a:t>
            </a:r>
            <a:r>
              <a:rPr lang="ko-KR" altLang="en-US" dirty="0"/>
              <a:t>스포츠 세계’</a:t>
            </a:r>
            <a:r>
              <a:rPr lang="en-US" altLang="ko-KR" dirty="0"/>
              <a:t>, ‘</a:t>
            </a:r>
            <a:r>
              <a:rPr lang="ko-KR" altLang="en-US" dirty="0"/>
              <a:t>대한미디어’</a:t>
            </a:r>
            <a:r>
              <a:rPr lang="en-US" altLang="ko-KR" dirty="0"/>
              <a:t>, 10000</a:t>
            </a:r>
            <a:r>
              <a:rPr lang="ko-KR" altLang="en-US" dirty="0"/>
              <a:t>원</a:t>
            </a:r>
            <a:r>
              <a:rPr lang="en-US" altLang="ko-KR" dirty="0"/>
              <a:t>)</a:t>
            </a:r>
            <a:r>
              <a:rPr lang="ko-KR" altLang="en-US" dirty="0"/>
              <a:t>이 마당서점에 입고되었다</a:t>
            </a:r>
            <a:r>
              <a:rPr lang="en-US" altLang="ko-KR" dirty="0"/>
              <a:t>. </a:t>
            </a:r>
          </a:p>
          <a:p>
            <a:pPr marL="266700" lvl="1" indent="0">
              <a:buNone/>
            </a:pPr>
            <a:r>
              <a:rPr lang="en-US" altLang="ko-KR" dirty="0"/>
              <a:t>     </a:t>
            </a:r>
            <a:r>
              <a:rPr lang="ko-KR" altLang="en-US" sz="1200" dirty="0"/>
              <a:t>삽입이 안 될 경우 필요한 데이터가 더 있는지 찾아보자</a:t>
            </a:r>
            <a:r>
              <a:rPr lang="en-US" altLang="ko-KR" sz="1200" dirty="0"/>
              <a:t>.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dirty="0"/>
              <a:t>(2) ‘</a:t>
            </a:r>
            <a:r>
              <a:rPr lang="ko-KR" altLang="en-US" dirty="0" err="1"/>
              <a:t>삼성당’에서</a:t>
            </a:r>
            <a:r>
              <a:rPr lang="ko-KR" altLang="en-US" dirty="0"/>
              <a:t> 출판한 도서를 삭제해야 한다</a:t>
            </a:r>
            <a:r>
              <a:rPr lang="en-US" altLang="ko-KR" dirty="0"/>
              <a:t>.</a:t>
            </a:r>
          </a:p>
          <a:p>
            <a:pPr marL="266700" lvl="1" indent="0">
              <a:buNone/>
            </a:pPr>
            <a:r>
              <a:rPr lang="en-US" altLang="ko-KR" dirty="0"/>
              <a:t>(3) ‘</a:t>
            </a:r>
            <a:r>
              <a:rPr lang="ko-KR" altLang="en-US" dirty="0" err="1"/>
              <a:t>이상미디어’에서</a:t>
            </a:r>
            <a:r>
              <a:rPr lang="ko-KR" altLang="en-US" dirty="0"/>
              <a:t> 출판한 도서를 삭제해야 한다</a:t>
            </a:r>
            <a:r>
              <a:rPr lang="en-US" altLang="ko-KR" dirty="0"/>
              <a:t>. </a:t>
            </a:r>
            <a:r>
              <a:rPr lang="ko-KR" altLang="en-US" dirty="0"/>
              <a:t>삭제가 안 될 경우 원인을 생각해보자</a:t>
            </a:r>
            <a:r>
              <a:rPr lang="en-US" altLang="ko-KR" dirty="0"/>
              <a:t>.</a:t>
            </a:r>
          </a:p>
          <a:p>
            <a:pPr marL="266700" lvl="1" indent="0">
              <a:buNone/>
            </a:pPr>
            <a:r>
              <a:rPr lang="en-US" altLang="ko-KR" dirty="0"/>
              <a:t>(4) </a:t>
            </a:r>
            <a:r>
              <a:rPr lang="ko-KR" altLang="en-US" dirty="0"/>
              <a:t>출판사 ‘</a:t>
            </a:r>
            <a:r>
              <a:rPr lang="ko-KR" altLang="en-US" dirty="0" err="1"/>
              <a:t>대한미디어’가</a:t>
            </a:r>
            <a:r>
              <a:rPr lang="ko-KR" altLang="en-US" dirty="0"/>
              <a:t> ‘</a:t>
            </a:r>
            <a:r>
              <a:rPr lang="ko-KR" altLang="en-US" dirty="0" err="1"/>
              <a:t>대한출판사’로</a:t>
            </a:r>
            <a:r>
              <a:rPr lang="ko-KR" altLang="en-US" dirty="0"/>
              <a:t> 이름을 바꾸었다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81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64495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14E3041E-7E2A-4B14-9F2C-B2B12BCC8F4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0206" y="1124744"/>
            <a:ext cx="3897778" cy="5400600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en-US" altLang="ko-KR" dirty="0" smtClean="0"/>
              <a:t>SQL</a:t>
            </a: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ko-KR" altLang="en-US" dirty="0"/>
              <a:t>데이터 </a:t>
            </a:r>
            <a:r>
              <a:rPr lang="ko-KR" altLang="en-US" dirty="0" err="1"/>
              <a:t>정의어</a:t>
            </a:r>
            <a:r>
              <a:rPr lang="en-US" altLang="ko-KR" dirty="0"/>
              <a:t>(DLL)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데이터 </a:t>
            </a:r>
            <a:r>
              <a:rPr lang="ko-KR" altLang="en-US" dirty="0" err="1"/>
              <a:t>조작어</a:t>
            </a:r>
            <a:r>
              <a:rPr lang="en-US" altLang="ko-KR" dirty="0"/>
              <a:t>(DML)</a:t>
            </a:r>
          </a:p>
          <a:p>
            <a:pPr>
              <a:buFont typeface="+mj-lt"/>
              <a:buAutoNum type="arabicPeriod"/>
            </a:pPr>
            <a:r>
              <a:rPr lang="en-US" altLang="ko-KR" dirty="0"/>
              <a:t>WHERE </a:t>
            </a:r>
            <a:r>
              <a:rPr lang="ko-KR" altLang="en-US" dirty="0"/>
              <a:t>조건</a:t>
            </a: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ko-KR" altLang="en-US" dirty="0"/>
              <a:t>집계 함수</a:t>
            </a: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en-US" altLang="ko-KR" dirty="0"/>
              <a:t>GROUP BY</a:t>
            </a:r>
          </a:p>
          <a:p>
            <a:pPr>
              <a:buFont typeface="+mj-lt"/>
              <a:buAutoNum type="arabicPeriod"/>
            </a:pPr>
            <a:r>
              <a:rPr lang="en-US" altLang="ko-KR" dirty="0"/>
              <a:t>HAVING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조인</a:t>
            </a: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ko-KR" altLang="en-US" dirty="0"/>
              <a:t>동등조인</a:t>
            </a:r>
            <a:r>
              <a:rPr lang="en-US" altLang="ko-KR" dirty="0"/>
              <a:t>(</a:t>
            </a:r>
            <a:r>
              <a:rPr lang="ko-KR" altLang="en-US" dirty="0"/>
              <a:t>내부조인</a:t>
            </a:r>
            <a:r>
              <a:rPr lang="en-US" altLang="ko-KR" dirty="0"/>
              <a:t>)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부속질의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A34557F-9A65-49FD-B1CE-2933CD20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요약</a:t>
            </a:r>
            <a:endParaRPr lang="ko-KR" altLang="en-US" dirty="0"/>
          </a:p>
        </p:txBody>
      </p:sp>
      <p:sp>
        <p:nvSpPr>
          <p:cNvPr id="4" name="내용 개체 틀 6">
            <a:extLst>
              <a:ext uri="{FF2B5EF4-FFF2-40B4-BE49-F238E27FC236}">
                <a16:creationId xmlns:a16="http://schemas.microsoft.com/office/drawing/2014/main" id="{22D7B21F-4A70-4FE8-AE23-260A21A1B5BE}"/>
              </a:ext>
            </a:extLst>
          </p:cNvPr>
          <p:cNvSpPr txBox="1">
            <a:spLocks/>
          </p:cNvSpPr>
          <p:nvPr/>
        </p:nvSpPr>
        <p:spPr>
          <a:xfrm>
            <a:off x="3914582" y="1124744"/>
            <a:ext cx="3897778" cy="5400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>
                <a:srgbClr val="559E5B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defTabSz="685800" rtl="0" eaLnBrk="1" latinLnBrk="1" hangingPunct="1">
              <a:lnSpc>
                <a:spcPct val="90000"/>
              </a:lnSpc>
              <a:spcBef>
                <a:spcPts val="375"/>
              </a:spcBef>
              <a:spcAft>
                <a:spcPts val="400"/>
              </a:spcAft>
              <a:buClr>
                <a:srgbClr val="9DCBA0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685800" rtl="0" eaLnBrk="1" latinLnBrk="1" hangingPunct="1">
              <a:lnSpc>
                <a:spcPct val="90000"/>
              </a:lnSpc>
              <a:spcBef>
                <a:spcPts val="375"/>
              </a:spcBef>
              <a:spcAft>
                <a:spcPts val="300"/>
              </a:spcAft>
              <a:buClr>
                <a:srgbClr val="9DCBA0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685800" rtl="0" eaLnBrk="1" latinLnBrk="1" hangingPunct="1">
              <a:lnSpc>
                <a:spcPct val="90000"/>
              </a:lnSpc>
              <a:spcBef>
                <a:spcPts val="375"/>
              </a:spcBef>
              <a:spcAft>
                <a:spcPts val="300"/>
              </a:spcAft>
              <a:buClr>
                <a:srgbClr val="9DCBA0"/>
              </a:buClr>
              <a:buSzPct val="96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685800" rtl="0" eaLnBrk="1" latinLnBrk="1" hangingPunct="1">
              <a:lnSpc>
                <a:spcPct val="90000"/>
              </a:lnSpc>
              <a:spcBef>
                <a:spcPts val="375"/>
              </a:spcBef>
              <a:buClr>
                <a:srgbClr val="9DCBA0"/>
              </a:buClr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 startAt="11"/>
            </a:pPr>
            <a:r>
              <a:rPr lang="ko-KR" altLang="en-US" dirty="0"/>
              <a:t>상관 부속질의</a:t>
            </a:r>
          </a:p>
          <a:p>
            <a:pPr>
              <a:buFont typeface="+mj-lt"/>
              <a:buAutoNum type="arabicPeriod" startAt="11"/>
            </a:pPr>
            <a:r>
              <a:rPr lang="ko-KR" altLang="en-US" dirty="0" err="1"/>
              <a:t>투플</a:t>
            </a:r>
            <a:r>
              <a:rPr lang="ko-KR" altLang="en-US" dirty="0"/>
              <a:t> 변수</a:t>
            </a:r>
          </a:p>
          <a:p>
            <a:pPr>
              <a:buFont typeface="+mj-lt"/>
              <a:buAutoNum type="arabicPeriod" startAt="11"/>
            </a:pPr>
            <a:r>
              <a:rPr lang="ko-KR" altLang="en-US" dirty="0"/>
              <a:t>집합연산</a:t>
            </a:r>
          </a:p>
          <a:p>
            <a:pPr>
              <a:buFont typeface="+mj-lt"/>
              <a:buAutoNum type="arabicPeriod" startAt="11"/>
            </a:pPr>
            <a:r>
              <a:rPr lang="ko-KR" altLang="en-US" dirty="0"/>
              <a:t>집합연산</a:t>
            </a:r>
          </a:p>
          <a:p>
            <a:pPr>
              <a:buFont typeface="+mj-lt"/>
              <a:buAutoNum type="arabicPeriod" startAt="11"/>
            </a:pPr>
            <a:r>
              <a:rPr lang="en-US" altLang="ko-KR" dirty="0"/>
              <a:t>EXISTS</a:t>
            </a:r>
          </a:p>
          <a:p>
            <a:pPr>
              <a:buFont typeface="+mj-lt"/>
              <a:buAutoNum type="arabicPeriod" startAt="11"/>
            </a:pPr>
            <a:r>
              <a:rPr lang="en-US" altLang="ko-KR" dirty="0"/>
              <a:t>CREATE</a:t>
            </a:r>
          </a:p>
          <a:p>
            <a:pPr>
              <a:buFont typeface="+mj-lt"/>
              <a:buAutoNum type="arabicPeriod" startAt="11"/>
            </a:pPr>
            <a:r>
              <a:rPr lang="en-US" altLang="ko-KR" dirty="0"/>
              <a:t>ALTER</a:t>
            </a:r>
          </a:p>
          <a:p>
            <a:pPr>
              <a:buFont typeface="+mj-lt"/>
              <a:buAutoNum type="arabicPeriod" startAt="11"/>
            </a:pPr>
            <a:r>
              <a:rPr lang="en-US" altLang="ko-KR" dirty="0"/>
              <a:t>DROP</a:t>
            </a:r>
          </a:p>
          <a:p>
            <a:pPr>
              <a:buFont typeface="+mj-lt"/>
              <a:buAutoNum type="arabicPeriod" startAt="11"/>
            </a:pPr>
            <a:r>
              <a:rPr lang="en-US" altLang="ko-KR" dirty="0"/>
              <a:t>INSERT</a:t>
            </a:r>
          </a:p>
          <a:p>
            <a:pPr>
              <a:buFont typeface="+mj-lt"/>
              <a:buAutoNum type="arabicPeriod" startAt="11"/>
            </a:pPr>
            <a:r>
              <a:rPr lang="en-US" altLang="ko-KR" dirty="0"/>
              <a:t>UPDATE</a:t>
            </a:r>
          </a:p>
          <a:p>
            <a:pPr>
              <a:buFont typeface="+mj-lt"/>
              <a:buAutoNum type="arabicPeriod" startAt="11"/>
            </a:pPr>
            <a:r>
              <a:rPr lang="en-US" altLang="ko-KR" dirty="0"/>
              <a:t>DELETE</a:t>
            </a:r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82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608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스크린샷이(가) 표시된 사진&#10;&#10;자동 생성된 설명">
            <a:extLst>
              <a:ext uri="{FF2B5EF4-FFF2-40B4-BE49-F238E27FC236}">
                <a16:creationId xmlns:a16="http://schemas.microsoft.com/office/drawing/2014/main" id="{BB5592FB-94C9-4585-A707-36D87D434786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700808"/>
            <a:ext cx="4765975" cy="3995564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AA7DF72-A2BB-4D88-B07B-F5EFB203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1.2 </a:t>
            </a:r>
            <a:r>
              <a:rPr lang="ko-KR" altLang="en-US" dirty="0"/>
              <a:t>마당서점의 데이터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268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1235</TotalTime>
  <Words>2365</Words>
  <Application>Microsoft Office PowerPoint</Application>
  <PresentationFormat>화면 슬라이드 쇼(4:3)</PresentationFormat>
  <Paragraphs>677</Paragraphs>
  <Slides>82</Slides>
  <Notes>82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82</vt:i4>
      </vt:variant>
    </vt:vector>
  </HeadingPairs>
  <TitlesOfParts>
    <vt:vector size="90" baseType="lpstr">
      <vt:lpstr>HY견고딕</vt:lpstr>
      <vt:lpstr>맑은 고딕</vt:lpstr>
      <vt:lpstr>바탕</vt:lpstr>
      <vt:lpstr>아리따M</vt:lpstr>
      <vt:lpstr>Arial</vt:lpstr>
      <vt:lpstr>Tahoma</vt:lpstr>
      <vt:lpstr>Wingdings</vt:lpstr>
      <vt:lpstr>Office 테마</vt:lpstr>
      <vt:lpstr>PowerPoint 프레젠테이션</vt:lpstr>
      <vt:lpstr>Chapter 03. SQL 기초</vt:lpstr>
      <vt:lpstr>PowerPoint 프레젠테이션</vt:lpstr>
      <vt:lpstr>PowerPoint 프레젠테이션</vt:lpstr>
      <vt:lpstr>01. SQL 학습에 사용할 마당서점 예제</vt:lpstr>
      <vt:lpstr>1.1 마당서점의 현황과 운영 시스템 환경</vt:lpstr>
      <vt:lpstr>1.1 마당서점의 현황과 운영 시스템 환경</vt:lpstr>
      <vt:lpstr>1.2 마당서점의 데이터</vt:lpstr>
      <vt:lpstr>1.2 마당서점의 데이터</vt:lpstr>
      <vt:lpstr>1.3 사용자별 요구 정보</vt:lpstr>
      <vt:lpstr>02. 오라클 설치와 기본 사용법</vt:lpstr>
      <vt:lpstr>02. 오라클 설치와 기본 사용법</vt:lpstr>
      <vt:lpstr>SQL Plus</vt:lpstr>
      <vt:lpstr>1.2 마당서점의 데이터</vt:lpstr>
      <vt:lpstr>SQL Developer</vt:lpstr>
      <vt:lpstr>SQL Developer</vt:lpstr>
      <vt:lpstr>03. SQL 소개</vt:lpstr>
      <vt:lpstr>03. SQL 소개</vt:lpstr>
      <vt:lpstr>03. SQL 소개</vt:lpstr>
      <vt:lpstr>03. SQL 소개</vt:lpstr>
      <vt:lpstr>03. SQL 소개</vt:lpstr>
      <vt:lpstr>04. 데이터 조작어 - 검색</vt:lpstr>
      <vt:lpstr>04. 데이터 조작어 - 검색</vt:lpstr>
      <vt:lpstr>04. 데이터 조작어 - 검색</vt:lpstr>
      <vt:lpstr>SELECT 문 예제</vt:lpstr>
      <vt:lpstr>SELECT 문 예제</vt:lpstr>
      <vt:lpstr>SELECT 문 예제</vt:lpstr>
      <vt:lpstr>조건 검색_WHERE </vt:lpstr>
      <vt:lpstr>조건 검색_WHERE </vt:lpstr>
      <vt:lpstr>조건 검색_WHERE </vt:lpstr>
      <vt:lpstr>조건 검색_WHERE </vt:lpstr>
      <vt:lpstr>조건 검색_WHERE </vt:lpstr>
      <vt:lpstr>조건 검색_WHERE </vt:lpstr>
      <vt:lpstr>검색 결과의 정렬_ORDER BY</vt:lpstr>
      <vt:lpstr>검색 결과의 정렬_ORDER BY</vt:lpstr>
      <vt:lpstr>검색 결과의 정렬_ORDER BY</vt:lpstr>
      <vt:lpstr>집계 함수</vt:lpstr>
      <vt:lpstr>집계 함수</vt:lpstr>
      <vt:lpstr>집계 함수</vt:lpstr>
      <vt:lpstr>GROUP BY 검색</vt:lpstr>
      <vt:lpstr>GROUP BY 검색</vt:lpstr>
      <vt:lpstr>GROUP BY 검색</vt:lpstr>
      <vt:lpstr>연습문제 </vt:lpstr>
      <vt:lpstr>3.4 두 개 이상 테이블에서 SQL 질의</vt:lpstr>
      <vt:lpstr>조인</vt:lpstr>
      <vt:lpstr>조인</vt:lpstr>
      <vt:lpstr>조인</vt:lpstr>
      <vt:lpstr>조인</vt:lpstr>
      <vt:lpstr>조인</vt:lpstr>
      <vt:lpstr>조인</vt:lpstr>
      <vt:lpstr>조인</vt:lpstr>
      <vt:lpstr>부속질의</vt:lpstr>
      <vt:lpstr>부속질의</vt:lpstr>
      <vt:lpstr>부속질의</vt:lpstr>
      <vt:lpstr>부속질의</vt:lpstr>
      <vt:lpstr>부속질의</vt:lpstr>
      <vt:lpstr>부속질의</vt:lpstr>
      <vt:lpstr>집합연산</vt:lpstr>
      <vt:lpstr>EXISTS</vt:lpstr>
      <vt:lpstr>EXISTS</vt:lpstr>
      <vt:lpstr>연습문제 </vt:lpstr>
      <vt:lpstr>05. 데이터 정의어</vt:lpstr>
      <vt:lpstr>4.1 CREATE TABLE 문</vt:lpstr>
      <vt:lpstr>4.1 CREATE TABLE 문</vt:lpstr>
      <vt:lpstr>4.1 CREATE TABLE 문</vt:lpstr>
      <vt:lpstr>4.1 CREATE TABLE 문</vt:lpstr>
      <vt:lpstr>4.1 CREATE TABLE 문</vt:lpstr>
      <vt:lpstr>4.1 CREATE TABLE 문</vt:lpstr>
      <vt:lpstr>4.1 CREATE TABLE 문</vt:lpstr>
      <vt:lpstr>4.2 ALTER TABLE 문</vt:lpstr>
      <vt:lpstr>4.2 ALTER TABLE 문</vt:lpstr>
      <vt:lpstr>4.3 DROP TABLE 문</vt:lpstr>
      <vt:lpstr>05. 데이터 조작어 – 삽입, 수정, 삭제</vt:lpstr>
      <vt:lpstr>5.1 INSERT 문</vt:lpstr>
      <vt:lpstr>5.1 INSERT 문</vt:lpstr>
      <vt:lpstr>5.1 INSERT 문</vt:lpstr>
      <vt:lpstr>5.2 UPDATE 문</vt:lpstr>
      <vt:lpstr>5.2 UPDATE 문</vt:lpstr>
      <vt:lpstr>5.3 DELETE 문</vt:lpstr>
      <vt:lpstr>5.3 DELETE 문</vt:lpstr>
      <vt:lpstr>연습문제 </vt:lpstr>
      <vt:lpstr>요약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ㅇㅅㅇ</dc:creator>
  <cp:lastModifiedBy>Park</cp:lastModifiedBy>
  <cp:revision>108</cp:revision>
  <dcterms:created xsi:type="dcterms:W3CDTF">2020-06-18T03:20:34Z</dcterms:created>
  <dcterms:modified xsi:type="dcterms:W3CDTF">2021-03-25T03:11:24Z</dcterms:modified>
</cp:coreProperties>
</file>